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 id="2147483682" r:id="rId4"/>
  </p:sldMasterIdLst>
  <p:notesMasterIdLst>
    <p:notesMasterId r:id="rId6"/>
  </p:notesMasterIdLst>
  <p:handoutMasterIdLst>
    <p:handoutMasterId r:id="rId50"/>
  </p:handoutMasterIdLst>
  <p:sldIdLst>
    <p:sldId id="2481" r:id="rId5"/>
    <p:sldId id="2617" r:id="rId7"/>
    <p:sldId id="2618" r:id="rId8"/>
    <p:sldId id="2619" r:id="rId9"/>
    <p:sldId id="2620" r:id="rId10"/>
    <p:sldId id="2621" r:id="rId11"/>
    <p:sldId id="2622" r:id="rId12"/>
    <p:sldId id="2623" r:id="rId13"/>
    <p:sldId id="2624" r:id="rId14"/>
    <p:sldId id="2625" r:id="rId15"/>
    <p:sldId id="2626" r:id="rId16"/>
    <p:sldId id="2627" r:id="rId17"/>
    <p:sldId id="2628" r:id="rId18"/>
    <p:sldId id="2629" r:id="rId19"/>
    <p:sldId id="2630" r:id="rId20"/>
    <p:sldId id="2631" r:id="rId21"/>
    <p:sldId id="2632" r:id="rId22"/>
    <p:sldId id="2633" r:id="rId23"/>
    <p:sldId id="2634" r:id="rId24"/>
    <p:sldId id="2635" r:id="rId25"/>
    <p:sldId id="2636" r:id="rId26"/>
    <p:sldId id="2637" r:id="rId27"/>
    <p:sldId id="2638" r:id="rId28"/>
    <p:sldId id="2639" r:id="rId29"/>
    <p:sldId id="2640" r:id="rId30"/>
    <p:sldId id="2641" r:id="rId31"/>
    <p:sldId id="2642" r:id="rId32"/>
    <p:sldId id="2643" r:id="rId33"/>
    <p:sldId id="2644" r:id="rId34"/>
    <p:sldId id="2645" r:id="rId35"/>
    <p:sldId id="2646" r:id="rId36"/>
    <p:sldId id="2647" r:id="rId37"/>
    <p:sldId id="2648" r:id="rId38"/>
    <p:sldId id="2649" r:id="rId39"/>
    <p:sldId id="2650" r:id="rId40"/>
    <p:sldId id="2651" r:id="rId41"/>
    <p:sldId id="2652" r:id="rId42"/>
    <p:sldId id="2659" r:id="rId43"/>
    <p:sldId id="2653" r:id="rId44"/>
    <p:sldId id="2654" r:id="rId45"/>
    <p:sldId id="2655" r:id="rId46"/>
    <p:sldId id="2656" r:id="rId47"/>
    <p:sldId id="2657" r:id="rId48"/>
    <p:sldId id="2482" r:id="rId49"/>
  </p:sldIdLst>
  <p:sldSz cx="24384000" cy="13716000"/>
  <p:notesSz cx="6858000" cy="9144000"/>
  <p:custDataLst>
    <p:tags r:id="rId5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9CE"/>
    <a:srgbClr val="D3D7DB"/>
    <a:srgbClr val="0A7BE0"/>
    <a:srgbClr val="535353"/>
    <a:srgbClr val="60B0F8"/>
    <a:srgbClr val="80B7CB"/>
    <a:srgbClr val="5FAAC3"/>
    <a:srgbClr val="0C7BE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2041"/>
  </p:normalViewPr>
  <p:slideViewPr>
    <p:cSldViewPr snapToGrid="0" snapToObjects="1">
      <p:cViewPr varScale="1">
        <p:scale>
          <a:sx n="52" d="100"/>
          <a:sy n="52" d="100"/>
        </p:scale>
        <p:origin x="1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5" Type="http://schemas.openxmlformats.org/officeDocument/2006/relationships/tags" Target="tags/tag358.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58"/>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54"/>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3"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9" name="【PPT封底】DataEase 2023（无文字）-1920X1080.jpg" descr="【PPT封底】DataEase 2023（无文字）-1920X1080.jpg"/>
          <p:cNvPicPr>
            <a:picLocks noChangeAspect="1"/>
          </p:cNvPicPr>
          <p:nvPr userDrawn="1"/>
        </p:nvPicPr>
        <p:blipFill>
          <a:blip r:embed="rId2"/>
          <a:stretch>
            <a:fillRect/>
          </a:stretch>
        </p:blipFill>
        <p:spPr>
          <a:xfrm>
            <a:off x="0" y="-1"/>
            <a:ext cx="24384000" cy="13716001"/>
          </a:xfrm>
          <a:prstGeom prst="rect">
            <a:avLst/>
          </a:prstGeom>
          <a:ln w="12700">
            <a:miter lim="400000"/>
            <a:headEnd/>
            <a:tailEnd/>
          </a:ln>
        </p:spPr>
      </p:pic>
      <p:pic>
        <p:nvPicPr>
          <p:cNvPr id="2" name="image4.png" descr="image4.png"/>
          <p:cNvPicPr>
            <a:picLocks noChangeAspect="1"/>
          </p:cNvPicPr>
          <p:nvPr userDrawn="1"/>
        </p:nvPicPr>
        <p:blipFill>
          <a:blip r:embed="rId3" cstate="screen"/>
          <a:stretch>
            <a:fillRect/>
          </a:stretch>
        </p:blipFill>
        <p:spPr>
          <a:xfrm>
            <a:off x="1139191" y="1143000"/>
            <a:ext cx="5461001" cy="566743"/>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2.xml"/><Relationship Id="rId14" Type="http://schemas.openxmlformats.org/officeDocument/2006/relationships/image" Target="../media/image5.jpeg"/><Relationship Id="rId13" Type="http://schemas.openxmlformats.org/officeDocument/2006/relationships/image" Target="../media/image4.png"/><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3"/>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4"/>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3"/>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ransition spd="med"/>
  <p:txStyles>
    <p:titleStyle>
      <a:lvl1pPr marL="0" marR="0" indent="0" algn="l" defTabSz="2438400" rtl="0" latinLnBrk="0">
        <a:lnSpc>
          <a:spcPct val="80000"/>
        </a:lnSpc>
        <a:spcBef>
          <a:spcPts val="0"/>
        </a:spcBef>
        <a:spcAft>
          <a:spcPts val="0"/>
        </a:spcAft>
        <a:buClrTx/>
        <a:buSzTx/>
        <a:buFontTx/>
        <a:buNone/>
        <a:defRPr sz="8500" b="0" i="0" u="none" strike="noStrike" cap="none" spc="-17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33.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9" Type="http://schemas.openxmlformats.org/officeDocument/2006/relationships/notesSlide" Target="../notesSlides/notesSlide2.xml"/><Relationship Id="rId28" Type="http://schemas.openxmlformats.org/officeDocument/2006/relationships/slideLayout" Target="../slideLayouts/slideLayout17.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7.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34.png"/><Relationship Id="rId1" Type="http://schemas.openxmlformats.org/officeDocument/2006/relationships/tags" Target="../tags/tag95.xml"/></Relationships>
</file>

<file path=ppt/slides/_rels/slide13.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3" Type="http://schemas.openxmlformats.org/officeDocument/2006/relationships/slideLayout" Target="../slideLayouts/slideLayout18.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7.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image" Target="../media/image12.jpeg"/><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114.xml"/></Relationships>
</file>

<file path=ppt/slides/_rels/slide16.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0" Type="http://schemas.openxmlformats.org/officeDocument/2006/relationships/slideLayout" Target="../slideLayouts/slideLayout17.xml"/><Relationship Id="rId2" Type="http://schemas.openxmlformats.org/officeDocument/2006/relationships/tags" Target="../tags/tag124.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17.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slideLayout" Target="../slideLayouts/slideLayout18.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18.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9" Type="http://schemas.openxmlformats.org/officeDocument/2006/relationships/slideLayout" Target="../slideLayouts/slideLayout17.xml"/><Relationship Id="rId18" Type="http://schemas.openxmlformats.org/officeDocument/2006/relationships/tags" Target="../tags/tag171.xml"/><Relationship Id="rId17" Type="http://schemas.openxmlformats.org/officeDocument/2006/relationships/tags" Target="../tags/tag170.xml"/><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19.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3" Type="http://schemas.openxmlformats.org/officeDocument/2006/relationships/slideLayout" Target="../slideLayouts/slideLayout18.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18.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2.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8" Type="http://schemas.openxmlformats.org/officeDocument/2006/relationships/slideLayout" Target="../slideLayouts/slideLayout17.xml"/><Relationship Id="rId17" Type="http://schemas.openxmlformats.org/officeDocument/2006/relationships/image" Target="../media/image17.png"/><Relationship Id="rId16" Type="http://schemas.openxmlformats.org/officeDocument/2006/relationships/tags" Target="../tags/tag203.xml"/><Relationship Id="rId15" Type="http://schemas.openxmlformats.org/officeDocument/2006/relationships/image" Target="../media/image15.png"/><Relationship Id="rId14" Type="http://schemas.openxmlformats.org/officeDocument/2006/relationships/tags" Target="../tags/tag202.xml"/><Relationship Id="rId13" Type="http://schemas.openxmlformats.org/officeDocument/2006/relationships/image" Target="../media/image13.png"/><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tags" Target="../tags/tag190.xml"/></Relationships>
</file>

<file path=ppt/slides/_rels/slide23.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3" Type="http://schemas.openxmlformats.org/officeDocument/2006/relationships/slideLayout" Target="../slideLayouts/slideLayout18.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4.xml"/></Relationships>
</file>

<file path=ppt/slides/_rels/slide24.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0" Type="http://schemas.openxmlformats.org/officeDocument/2006/relationships/slideLayout" Target="../slideLayouts/slideLayout17.xml"/><Relationship Id="rId5" Type="http://schemas.openxmlformats.org/officeDocument/2006/relationships/tags" Target="../tags/tag220.xml"/><Relationship Id="rId49" Type="http://schemas.openxmlformats.org/officeDocument/2006/relationships/image" Target="../media/image40.png"/><Relationship Id="rId48" Type="http://schemas.openxmlformats.org/officeDocument/2006/relationships/tags" Target="../tags/tag259.xml"/><Relationship Id="rId47" Type="http://schemas.openxmlformats.org/officeDocument/2006/relationships/image" Target="../media/image39.png"/><Relationship Id="rId46" Type="http://schemas.openxmlformats.org/officeDocument/2006/relationships/tags" Target="../tags/tag258.xml"/><Relationship Id="rId45" Type="http://schemas.openxmlformats.org/officeDocument/2006/relationships/image" Target="../media/image38.png"/><Relationship Id="rId44" Type="http://schemas.openxmlformats.org/officeDocument/2006/relationships/tags" Target="../tags/tag257.xml"/><Relationship Id="rId43" Type="http://schemas.openxmlformats.org/officeDocument/2006/relationships/image" Target="../media/image37.png"/><Relationship Id="rId42" Type="http://schemas.openxmlformats.org/officeDocument/2006/relationships/tags" Target="../tags/tag256.xml"/><Relationship Id="rId41" Type="http://schemas.openxmlformats.org/officeDocument/2006/relationships/image" Target="../media/image36.png"/><Relationship Id="rId40" Type="http://schemas.openxmlformats.org/officeDocument/2006/relationships/tags" Target="../tags/tag255.xml"/><Relationship Id="rId4" Type="http://schemas.openxmlformats.org/officeDocument/2006/relationships/tags" Target="../tags/tag219.xml"/><Relationship Id="rId39" Type="http://schemas.openxmlformats.org/officeDocument/2006/relationships/tags" Target="../tags/tag254.xml"/><Relationship Id="rId38" Type="http://schemas.openxmlformats.org/officeDocument/2006/relationships/tags" Target="../tags/tag253.xml"/><Relationship Id="rId37" Type="http://schemas.openxmlformats.org/officeDocument/2006/relationships/tags" Target="../tags/tag252.xml"/><Relationship Id="rId36" Type="http://schemas.openxmlformats.org/officeDocument/2006/relationships/tags" Target="../tags/tag251.xml"/><Relationship Id="rId35" Type="http://schemas.openxmlformats.org/officeDocument/2006/relationships/tags" Target="../tags/tag250.xml"/><Relationship Id="rId34" Type="http://schemas.openxmlformats.org/officeDocument/2006/relationships/tags" Target="../tags/tag249.xml"/><Relationship Id="rId33" Type="http://schemas.openxmlformats.org/officeDocument/2006/relationships/tags" Target="../tags/tag248.xml"/><Relationship Id="rId32" Type="http://schemas.openxmlformats.org/officeDocument/2006/relationships/tags" Target="../tags/tag247.xml"/><Relationship Id="rId31" Type="http://schemas.openxmlformats.org/officeDocument/2006/relationships/tags" Target="../tags/tag246.xml"/><Relationship Id="rId30" Type="http://schemas.openxmlformats.org/officeDocument/2006/relationships/tags" Target="../tags/tag245.xml"/><Relationship Id="rId3" Type="http://schemas.openxmlformats.org/officeDocument/2006/relationships/tags" Target="../tags/tag218.xml"/><Relationship Id="rId29" Type="http://schemas.openxmlformats.org/officeDocument/2006/relationships/tags" Target="../tags/tag244.xml"/><Relationship Id="rId28" Type="http://schemas.openxmlformats.org/officeDocument/2006/relationships/tags" Target="../tags/tag243.xml"/><Relationship Id="rId27" Type="http://schemas.openxmlformats.org/officeDocument/2006/relationships/tags" Target="../tags/tag242.xml"/><Relationship Id="rId26" Type="http://schemas.openxmlformats.org/officeDocument/2006/relationships/tags" Target="../tags/tag241.xml"/><Relationship Id="rId25" Type="http://schemas.openxmlformats.org/officeDocument/2006/relationships/tags" Target="../tags/tag240.xml"/><Relationship Id="rId24" Type="http://schemas.openxmlformats.org/officeDocument/2006/relationships/tags" Target="../tags/tag239.xml"/><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tags" Target="../tags/tag217.xml"/><Relationship Id="rId19" Type="http://schemas.openxmlformats.org/officeDocument/2006/relationships/tags" Target="../tags/tag234.xml"/><Relationship Id="rId18" Type="http://schemas.openxmlformats.org/officeDocument/2006/relationships/tags" Target="../tags/tag233.xml"/><Relationship Id="rId17" Type="http://schemas.openxmlformats.org/officeDocument/2006/relationships/tags" Target="../tags/tag232.xml"/><Relationship Id="rId16" Type="http://schemas.openxmlformats.org/officeDocument/2006/relationships/tags" Target="../tags/tag231.xml"/><Relationship Id="rId15" Type="http://schemas.openxmlformats.org/officeDocument/2006/relationships/tags" Target="../tags/tag230.xml"/><Relationship Id="rId14" Type="http://schemas.openxmlformats.org/officeDocument/2006/relationships/tags" Target="../tags/tag229.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tags" Target="../tags/tag216.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microsoft.com/zh-cn/microsoft-365?rtc=1" TargetMode="External"/><Relationship Id="rId7" Type="http://schemas.openxmlformats.org/officeDocument/2006/relationships/tags" Target="../tags/tag264.xml"/><Relationship Id="rId6" Type="http://schemas.openxmlformats.org/officeDocument/2006/relationships/image" Target="../media/image36.png"/><Relationship Id="rId5" Type="http://schemas.openxmlformats.org/officeDocument/2006/relationships/tags" Target="../tags/tag263.xml"/><Relationship Id="rId4" Type="http://schemas.openxmlformats.org/officeDocument/2006/relationships/image" Target="../media/image41.png"/><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tableau.com/zh-cn" TargetMode="External"/><Relationship Id="rId7" Type="http://schemas.openxmlformats.org/officeDocument/2006/relationships/image" Target="../media/image42.png"/><Relationship Id="rId6" Type="http://schemas.openxmlformats.org/officeDocument/2006/relationships/tags" Target="../tags/tag269.xml"/><Relationship Id="rId5" Type="http://schemas.openxmlformats.org/officeDocument/2006/relationships/image" Target="../media/image37.png"/><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0" Type="http://schemas.openxmlformats.org/officeDocument/2006/relationships/notesSlide" Target="../notesSlides/notesSlide8.xml"/><Relationship Id="rId1" Type="http://schemas.openxmlformats.org/officeDocument/2006/relationships/tags" Target="../tags/tag265.xml"/></Relationships>
</file>

<file path=ppt/slides/_rels/slide27.xml.rels><?xml version="1.0" encoding="UTF-8" standalone="yes"?>
<Relationships xmlns="http://schemas.openxmlformats.org/package/2006/relationships"><Relationship Id="rId9" Type="http://schemas.openxmlformats.org/officeDocument/2006/relationships/hyperlink" Target="https://www.finebi.com/" TargetMode="External"/><Relationship Id="rId8" Type="http://schemas.openxmlformats.org/officeDocument/2006/relationships/tags" Target="../tags/tag275.xml"/><Relationship Id="rId7" Type="http://schemas.openxmlformats.org/officeDocument/2006/relationships/image" Target="../media/image43.png"/><Relationship Id="rId6" Type="http://schemas.openxmlformats.org/officeDocument/2006/relationships/tags" Target="../tags/tag274.xml"/><Relationship Id="rId5" Type="http://schemas.openxmlformats.org/officeDocument/2006/relationships/image" Target="../media/image38.pn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0" Type="http://schemas.openxmlformats.org/officeDocument/2006/relationships/slideLayout" Target="../slideLayouts/slideLayout17.xml"/><Relationship Id="rId1" Type="http://schemas.openxmlformats.org/officeDocument/2006/relationships/tags" Target="../tags/tag270.xml"/></Relationships>
</file>

<file path=ppt/slides/_rels/slide28.xml.rels><?xml version="1.0" encoding="UTF-8" standalone="yes"?>
<Relationships xmlns="http://schemas.openxmlformats.org/package/2006/relationships"><Relationship Id="rId9" Type="http://schemas.openxmlformats.org/officeDocument/2006/relationships/hyperlink" Target="https://www.smartbi.com.cn/" TargetMode="External"/><Relationship Id="rId8" Type="http://schemas.openxmlformats.org/officeDocument/2006/relationships/tags" Target="../tags/tag281.xml"/><Relationship Id="rId7" Type="http://schemas.openxmlformats.org/officeDocument/2006/relationships/image" Target="../media/image44.png"/><Relationship Id="rId6" Type="http://schemas.openxmlformats.org/officeDocument/2006/relationships/tags" Target="../tags/tag280.xml"/><Relationship Id="rId5" Type="http://schemas.openxmlformats.org/officeDocument/2006/relationships/image" Target="../media/image39.png"/><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0" Type="http://schemas.openxmlformats.org/officeDocument/2006/relationships/slideLayout" Target="../slideLayouts/slideLayout17.xml"/><Relationship Id="rId1" Type="http://schemas.openxmlformats.org/officeDocument/2006/relationships/tags" Target="../tags/tag276.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fit2cloud.com/dataease/index.html?eqid=d37273ed0009c2f300000006649297a2" TargetMode="External"/><Relationship Id="rId7" Type="http://schemas.openxmlformats.org/officeDocument/2006/relationships/tags" Target="../tags/tag286.xml"/><Relationship Id="rId6" Type="http://schemas.openxmlformats.org/officeDocument/2006/relationships/image" Target="../media/image40.png"/><Relationship Id="rId5" Type="http://schemas.openxmlformats.org/officeDocument/2006/relationships/tags" Target="../tags/tag285.xml"/><Relationship Id="rId4" Type="http://schemas.openxmlformats.org/officeDocument/2006/relationships/image" Target="../media/image45.png"/><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12.jpe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hyperlink" Target="https://dataease.fit2cloud.com/" TargetMode="External"/><Relationship Id="rId7" Type="http://schemas.openxmlformats.org/officeDocument/2006/relationships/hyperlink" Target="https://github.com/dataease/dataease/" TargetMode="External"/><Relationship Id="rId6" Type="http://schemas.openxmlformats.org/officeDocument/2006/relationships/hyperlink" Target="https://dataease.io/templates/" TargetMode="External"/><Relationship Id="rId5" Type="http://schemas.openxmlformats.org/officeDocument/2006/relationships/hyperlink" Target="https://bbs.fit2cloud.com/" TargetMode="External"/><Relationship Id="rId4" Type="http://schemas.openxmlformats.org/officeDocument/2006/relationships/hyperlink" Target="https://kb.fit2cloud.com/" TargetMode="External"/><Relationship Id="rId3" Type="http://schemas.openxmlformats.org/officeDocument/2006/relationships/hyperlink" Target="https://dataease.io/docs/" TargetMode="External"/><Relationship Id="rId2" Type="http://schemas.openxmlformats.org/officeDocument/2006/relationships/hyperlink" Target="https://dataease.io/" TargetMode="External"/><Relationship Id="rId11" Type="http://schemas.openxmlformats.org/officeDocument/2006/relationships/notesSlide" Target="../notesSlides/notesSlide11.xml"/><Relationship Id="rId10" Type="http://schemas.openxmlformats.org/officeDocument/2006/relationships/slideLayout" Target="../slideLayouts/slideLayout30.xml"/><Relationship Id="rId1" Type="http://schemas.openxmlformats.org/officeDocument/2006/relationships/hyperlink" Target="https://edu.fit2cloud.com/index" TargetMode="Externa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3.xml"/><Relationship Id="rId4" Type="http://schemas.openxmlformats.org/officeDocument/2006/relationships/image" Target="../media/image52.tiff"/><Relationship Id="rId3" Type="http://schemas.openxmlformats.org/officeDocument/2006/relationships/image" Target="../media/image51.tiff"/><Relationship Id="rId2" Type="http://schemas.openxmlformats.org/officeDocument/2006/relationships/image" Target="../media/image50.png"/><Relationship Id="rId1" Type="http://schemas.openxmlformats.org/officeDocument/2006/relationships/image" Target="../media/image4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3" Type="http://schemas.openxmlformats.org/officeDocument/2006/relationships/slideLayout" Target="../slideLayouts/slideLayout18.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36.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3" Type="http://schemas.openxmlformats.org/officeDocument/2006/relationships/slideLayout" Target="../slideLayouts/slideLayout17.xml"/><Relationship Id="rId32" Type="http://schemas.openxmlformats.org/officeDocument/2006/relationships/tags" Target="../tags/tag330.xml"/><Relationship Id="rId31" Type="http://schemas.openxmlformats.org/officeDocument/2006/relationships/tags" Target="../tags/tag329.xml"/><Relationship Id="rId30" Type="http://schemas.openxmlformats.org/officeDocument/2006/relationships/tags" Target="../tags/tag328.xml"/><Relationship Id="rId3" Type="http://schemas.openxmlformats.org/officeDocument/2006/relationships/tags" Target="../tags/tag301.xml"/><Relationship Id="rId29" Type="http://schemas.openxmlformats.org/officeDocument/2006/relationships/tags" Target="../tags/tag327.xml"/><Relationship Id="rId28" Type="http://schemas.openxmlformats.org/officeDocument/2006/relationships/tags" Target="../tags/tag326.xml"/><Relationship Id="rId27" Type="http://schemas.openxmlformats.org/officeDocument/2006/relationships/tags" Target="../tags/tag325.xml"/><Relationship Id="rId26" Type="http://schemas.openxmlformats.org/officeDocument/2006/relationships/tags" Target="../tags/tag324.xml"/><Relationship Id="rId25" Type="http://schemas.openxmlformats.org/officeDocument/2006/relationships/tags" Target="../tags/tag323.xml"/><Relationship Id="rId24" Type="http://schemas.openxmlformats.org/officeDocument/2006/relationships/tags" Target="../tags/tag322.xml"/><Relationship Id="rId23" Type="http://schemas.openxmlformats.org/officeDocument/2006/relationships/tags" Target="../tags/tag321.xml"/><Relationship Id="rId22" Type="http://schemas.openxmlformats.org/officeDocument/2006/relationships/tags" Target="../tags/tag320.xml"/><Relationship Id="rId21" Type="http://schemas.openxmlformats.org/officeDocument/2006/relationships/tags" Target="../tags/tag319.xml"/><Relationship Id="rId20" Type="http://schemas.openxmlformats.org/officeDocument/2006/relationships/tags" Target="../tags/tag318.xml"/><Relationship Id="rId2" Type="http://schemas.openxmlformats.org/officeDocument/2006/relationships/tags" Target="../tags/tag300.xml"/><Relationship Id="rId19" Type="http://schemas.openxmlformats.org/officeDocument/2006/relationships/tags" Target="../tags/tag317.xml"/><Relationship Id="rId18" Type="http://schemas.openxmlformats.org/officeDocument/2006/relationships/tags" Target="../tags/tag316.xml"/><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tags" Target="../tags/tag299.xml"/></Relationships>
</file>

<file path=ppt/slides/_rels/slide37.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tags" Target="../tags/tag338.xml"/><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3" Type="http://schemas.openxmlformats.org/officeDocument/2006/relationships/slideLayout" Target="../slideLayouts/slideLayout18.xml"/><Relationship Id="rId12" Type="http://schemas.openxmlformats.org/officeDocument/2006/relationships/tags" Target="../tags/tag342.xml"/><Relationship Id="rId11" Type="http://schemas.openxmlformats.org/officeDocument/2006/relationships/tags" Target="../tags/tag341.xml"/><Relationship Id="rId10" Type="http://schemas.openxmlformats.org/officeDocument/2006/relationships/tags" Target="../tags/tag340.xml"/><Relationship Id="rId1" Type="http://schemas.openxmlformats.org/officeDocument/2006/relationships/tags" Target="../tags/tag331.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1" Type="http://schemas.openxmlformats.org/officeDocument/2006/relationships/slideLayout" Target="../slideLayouts/slideLayout17.xml"/><Relationship Id="rId20" Type="http://schemas.openxmlformats.org/officeDocument/2006/relationships/image" Target="../media/image18.svg"/><Relationship Id="rId2" Type="http://schemas.openxmlformats.org/officeDocument/2006/relationships/tags" Target="../tags/tag20.xml"/><Relationship Id="rId19" Type="http://schemas.openxmlformats.org/officeDocument/2006/relationships/image" Target="../media/image17.png"/><Relationship Id="rId18" Type="http://schemas.openxmlformats.org/officeDocument/2006/relationships/tags" Target="../tags/tag32.xml"/><Relationship Id="rId17" Type="http://schemas.openxmlformats.org/officeDocument/2006/relationships/image" Target="../media/image16.svg"/><Relationship Id="rId16" Type="http://schemas.openxmlformats.org/officeDocument/2006/relationships/image" Target="../media/image15.png"/><Relationship Id="rId15" Type="http://schemas.openxmlformats.org/officeDocument/2006/relationships/tags" Target="../tags/tag31.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7.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3.png"/><Relationship Id="rId2" Type="http://schemas.openxmlformats.org/officeDocument/2006/relationships/tags" Target="../tags/tag356.xml"/><Relationship Id="rId1" Type="http://schemas.openxmlformats.org/officeDocument/2006/relationships/hyperlink" Target="http://student.dataease.fit2cloud.com/" TargetMode="Externa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tiff"/><Relationship Id="rId2" Type="http://schemas.openxmlformats.org/officeDocument/2006/relationships/image" Target="../media/image6.jpeg"/><Relationship Id="rId1" Type="http://schemas.openxmlformats.org/officeDocument/2006/relationships/tags" Target="../tags/tag357.xml"/></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image" Target="../media/image19.jpeg"/><Relationship Id="rId3" Type="http://schemas.openxmlformats.org/officeDocument/2006/relationships/tags" Target="../tags/tag35.xml"/><Relationship Id="rId2" Type="http://schemas.openxmlformats.org/officeDocument/2006/relationships/tags" Target="../tags/tag34.xml"/><Relationship Id="rId17" Type="http://schemas.openxmlformats.org/officeDocument/2006/relationships/slideLayout" Target="../slideLayouts/slideLayout17.xml"/><Relationship Id="rId16" Type="http://schemas.openxmlformats.org/officeDocument/2006/relationships/image" Target="../media/image20.png"/><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hyperlink" Target="https://dataease.io/templates/" TargetMode="Externa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hyperlink" Target="https://dataease.io/templates/" TargetMode="Externa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hyperlink" Target="https://dataease.io/templates/" TargetMode="Externa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3" Type="http://schemas.openxmlformats.org/officeDocument/2006/relationships/slideLayout" Target="../slideLayouts/slideLayout18.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44401"/>
            <a:ext cx="17488930" cy="1627196"/>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数据可视化概述</a:t>
            </a:r>
            <a:endPar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4415155" cy="1454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16510" y="151130"/>
            <a:ext cx="4682490" cy="89217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可视化图表类型</a:t>
            </a:r>
            <a:endParaRPr lang="zh-CN" altLang="en-US" sz="5000"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custDataLst>
              <p:tags r:id="rId3"/>
            </p:custDataLst>
          </p:nvPr>
        </p:nvPicPr>
        <p:blipFill>
          <a:blip r:embed="rId4"/>
          <a:stretch>
            <a:fillRect/>
          </a:stretch>
        </p:blipFill>
        <p:spPr>
          <a:xfrm>
            <a:off x="2882900" y="1332230"/>
            <a:ext cx="18618200" cy="1180401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82739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8575" y="255905"/>
            <a:ext cx="625602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数据可视化数据类型</a:t>
            </a:r>
            <a:endParaRPr lang="zh-CN" altLang="en-US" sz="5000" dirty="0">
              <a:solidFill>
                <a:srgbClr val="0C7BE0"/>
              </a:solidFill>
              <a:latin typeface="Helvetica Neue" panose="02000503000000020004" charset="0"/>
              <a:ea typeface="黑体-简" panose="02000000000000000000" charset="-122"/>
            </a:endParaRPr>
          </a:p>
        </p:txBody>
      </p:sp>
      <p:sp>
        <p:nvSpPr>
          <p:cNvPr id="35" name="矩形 34"/>
          <p:cNvSpPr/>
          <p:nvPr>
            <p:custDataLst>
              <p:tags r:id="rId3"/>
            </p:custDataLst>
          </p:nvPr>
        </p:nvSpPr>
        <p:spPr>
          <a:xfrm>
            <a:off x="185991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36" name="任意多边形 35"/>
          <p:cNvSpPr/>
          <p:nvPr>
            <p:custDataLst>
              <p:tags r:id="rId4"/>
            </p:custDataLst>
          </p:nvPr>
        </p:nvSpPr>
        <p:spPr>
          <a:xfrm>
            <a:off x="185991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A</a:t>
            </a:r>
            <a:endParaRPr lang="en-US" altLang="zh-CN" sz="3200" dirty="0">
              <a:solidFill>
                <a:srgbClr val="2C89CE"/>
              </a:solidFill>
              <a:latin typeface="Helvetica Neue" panose="02000503000000020004" charset="0"/>
              <a:ea typeface="黑体-简" panose="02000000000000000000" charset="-122"/>
            </a:endParaRPr>
          </a:p>
        </p:txBody>
      </p:sp>
      <p:cxnSp>
        <p:nvCxnSpPr>
          <p:cNvPr id="37" name="直接连接符 36"/>
          <p:cNvCxnSpPr/>
          <p:nvPr>
            <p:custDataLst>
              <p:tags r:id="rId5"/>
            </p:custDataLst>
          </p:nvPr>
        </p:nvCxnSpPr>
        <p:spPr>
          <a:xfrm>
            <a:off x="4329430" y="10785475"/>
            <a:ext cx="1641475" cy="0"/>
          </a:xfrm>
          <a:prstGeom prst="line">
            <a:avLst/>
          </a:prstGeom>
          <a:noFill/>
          <a:ln w="6350" cap="flat" cmpd="sng" algn="ctr">
            <a:solidFill>
              <a:srgbClr val="2C89CE"/>
            </a:solidFill>
            <a:prstDash val="solid"/>
            <a:miter lim="800000"/>
          </a:ln>
          <a:effectLst/>
        </p:spPr>
      </p:cxnSp>
      <p:cxnSp>
        <p:nvCxnSpPr>
          <p:cNvPr id="38" name="直接连接符 37"/>
          <p:cNvCxnSpPr/>
          <p:nvPr>
            <p:custDataLst>
              <p:tags r:id="rId6"/>
            </p:custDataLst>
          </p:nvPr>
        </p:nvCxnSpPr>
        <p:spPr>
          <a:xfrm>
            <a:off x="1859915" y="10785475"/>
            <a:ext cx="1641475" cy="0"/>
          </a:xfrm>
          <a:prstGeom prst="line">
            <a:avLst/>
          </a:prstGeom>
          <a:noFill/>
          <a:ln w="6350" cap="flat" cmpd="sng" algn="ctr">
            <a:solidFill>
              <a:srgbClr val="2C89CE"/>
            </a:solidFill>
            <a:prstDash val="solid"/>
            <a:miter lim="800000"/>
          </a:ln>
          <a:effectLst/>
        </p:spPr>
      </p:cxnSp>
      <p:sp>
        <p:nvSpPr>
          <p:cNvPr id="41" name="矩形 40"/>
          <p:cNvSpPr/>
          <p:nvPr>
            <p:custDataLst>
              <p:tags r:id="rId7"/>
            </p:custDataLst>
          </p:nvPr>
        </p:nvSpPr>
        <p:spPr>
          <a:xfrm>
            <a:off x="744664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42" name="任意多边形 41"/>
          <p:cNvSpPr/>
          <p:nvPr>
            <p:custDataLst>
              <p:tags r:id="rId8"/>
            </p:custDataLst>
          </p:nvPr>
        </p:nvSpPr>
        <p:spPr>
          <a:xfrm>
            <a:off x="744664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B</a:t>
            </a:r>
            <a:endParaRPr lang="en-US" altLang="zh-CN" sz="3200" dirty="0">
              <a:solidFill>
                <a:srgbClr val="2C89CE"/>
              </a:solidFill>
              <a:latin typeface="Helvetica Neue" panose="02000503000000020004" charset="0"/>
              <a:ea typeface="黑体-简" panose="02000000000000000000" charset="-122"/>
            </a:endParaRPr>
          </a:p>
        </p:txBody>
      </p:sp>
      <p:cxnSp>
        <p:nvCxnSpPr>
          <p:cNvPr id="43" name="直接连接符 42"/>
          <p:cNvCxnSpPr/>
          <p:nvPr>
            <p:custDataLst>
              <p:tags r:id="rId9"/>
            </p:custDataLst>
          </p:nvPr>
        </p:nvCxnSpPr>
        <p:spPr>
          <a:xfrm>
            <a:off x="9916160" y="10785475"/>
            <a:ext cx="1641475" cy="0"/>
          </a:xfrm>
          <a:prstGeom prst="line">
            <a:avLst/>
          </a:prstGeom>
          <a:noFill/>
          <a:ln w="6350" cap="flat" cmpd="sng" algn="ctr">
            <a:solidFill>
              <a:srgbClr val="2C89CE"/>
            </a:solidFill>
            <a:prstDash val="solid"/>
            <a:miter lim="800000"/>
          </a:ln>
          <a:effectLst/>
        </p:spPr>
      </p:cxnSp>
      <p:cxnSp>
        <p:nvCxnSpPr>
          <p:cNvPr id="44" name="直接连接符 43"/>
          <p:cNvCxnSpPr/>
          <p:nvPr>
            <p:custDataLst>
              <p:tags r:id="rId10"/>
            </p:custDataLst>
          </p:nvPr>
        </p:nvCxnSpPr>
        <p:spPr>
          <a:xfrm>
            <a:off x="7446645" y="10785475"/>
            <a:ext cx="1641475" cy="0"/>
          </a:xfrm>
          <a:prstGeom prst="line">
            <a:avLst/>
          </a:prstGeom>
          <a:noFill/>
          <a:ln w="6350" cap="flat" cmpd="sng" algn="ctr">
            <a:solidFill>
              <a:srgbClr val="2C89CE"/>
            </a:solidFill>
            <a:prstDash val="solid"/>
            <a:miter lim="800000"/>
          </a:ln>
          <a:effectLst/>
        </p:spPr>
      </p:cxnSp>
      <p:sp>
        <p:nvSpPr>
          <p:cNvPr id="46" name="矩形 45"/>
          <p:cNvSpPr/>
          <p:nvPr>
            <p:custDataLst>
              <p:tags r:id="rId11"/>
            </p:custDataLst>
          </p:nvPr>
        </p:nvSpPr>
        <p:spPr>
          <a:xfrm>
            <a:off x="1290764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47" name="任意多边形 46"/>
          <p:cNvSpPr/>
          <p:nvPr>
            <p:custDataLst>
              <p:tags r:id="rId12"/>
            </p:custDataLst>
          </p:nvPr>
        </p:nvSpPr>
        <p:spPr>
          <a:xfrm>
            <a:off x="1290764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C</a:t>
            </a:r>
            <a:endParaRPr lang="en-US" altLang="zh-CN" sz="3200" dirty="0">
              <a:solidFill>
                <a:srgbClr val="2C89CE"/>
              </a:solidFill>
              <a:latin typeface="Helvetica Neue" panose="02000503000000020004" charset="0"/>
              <a:ea typeface="黑体-简" panose="02000000000000000000" charset="-122"/>
            </a:endParaRPr>
          </a:p>
        </p:txBody>
      </p:sp>
      <p:cxnSp>
        <p:nvCxnSpPr>
          <p:cNvPr id="48" name="直接连接符 47"/>
          <p:cNvCxnSpPr/>
          <p:nvPr>
            <p:custDataLst>
              <p:tags r:id="rId13"/>
            </p:custDataLst>
          </p:nvPr>
        </p:nvCxnSpPr>
        <p:spPr>
          <a:xfrm>
            <a:off x="15377160" y="10785475"/>
            <a:ext cx="1641475" cy="0"/>
          </a:xfrm>
          <a:prstGeom prst="line">
            <a:avLst/>
          </a:prstGeom>
          <a:noFill/>
          <a:ln w="6350" cap="flat" cmpd="sng" algn="ctr">
            <a:solidFill>
              <a:srgbClr val="2C89CE"/>
            </a:solidFill>
            <a:prstDash val="solid"/>
            <a:miter lim="800000"/>
          </a:ln>
          <a:effectLst/>
        </p:spPr>
      </p:cxnSp>
      <p:cxnSp>
        <p:nvCxnSpPr>
          <p:cNvPr id="49" name="直接连接符 48"/>
          <p:cNvCxnSpPr/>
          <p:nvPr>
            <p:custDataLst>
              <p:tags r:id="rId14"/>
            </p:custDataLst>
          </p:nvPr>
        </p:nvCxnSpPr>
        <p:spPr>
          <a:xfrm>
            <a:off x="12907645" y="10785475"/>
            <a:ext cx="1641475" cy="0"/>
          </a:xfrm>
          <a:prstGeom prst="line">
            <a:avLst/>
          </a:prstGeom>
          <a:noFill/>
          <a:ln w="6350" cap="flat" cmpd="sng" algn="ctr">
            <a:solidFill>
              <a:srgbClr val="2C89CE"/>
            </a:solidFill>
            <a:prstDash val="solid"/>
            <a:miter lim="800000"/>
          </a:ln>
          <a:effectLst/>
        </p:spPr>
      </p:cxnSp>
      <p:sp>
        <p:nvSpPr>
          <p:cNvPr id="51" name="矩形 50"/>
          <p:cNvSpPr/>
          <p:nvPr>
            <p:custDataLst>
              <p:tags r:id="rId15"/>
            </p:custDataLst>
          </p:nvPr>
        </p:nvSpPr>
        <p:spPr>
          <a:xfrm>
            <a:off x="18369280"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52" name="任意多边形 51"/>
          <p:cNvSpPr/>
          <p:nvPr>
            <p:custDataLst>
              <p:tags r:id="rId16"/>
            </p:custDataLst>
          </p:nvPr>
        </p:nvSpPr>
        <p:spPr>
          <a:xfrm>
            <a:off x="18369280"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D</a:t>
            </a:r>
            <a:endParaRPr lang="en-US" altLang="zh-CN" sz="3200" dirty="0">
              <a:solidFill>
                <a:srgbClr val="2C89CE"/>
              </a:solidFill>
              <a:latin typeface="Helvetica Neue" panose="02000503000000020004" charset="0"/>
              <a:ea typeface="黑体-简" panose="02000000000000000000" charset="-122"/>
            </a:endParaRPr>
          </a:p>
        </p:txBody>
      </p:sp>
      <p:cxnSp>
        <p:nvCxnSpPr>
          <p:cNvPr id="53" name="直接连接符 52"/>
          <p:cNvCxnSpPr/>
          <p:nvPr>
            <p:custDataLst>
              <p:tags r:id="rId17"/>
            </p:custDataLst>
          </p:nvPr>
        </p:nvCxnSpPr>
        <p:spPr>
          <a:xfrm>
            <a:off x="20838795" y="10785475"/>
            <a:ext cx="1641475" cy="0"/>
          </a:xfrm>
          <a:prstGeom prst="line">
            <a:avLst/>
          </a:prstGeom>
          <a:noFill/>
          <a:ln w="6350" cap="flat" cmpd="sng" algn="ctr">
            <a:solidFill>
              <a:srgbClr val="2C89CE"/>
            </a:solidFill>
            <a:prstDash val="solid"/>
            <a:miter lim="800000"/>
          </a:ln>
          <a:effectLst/>
        </p:spPr>
      </p:cxnSp>
      <p:cxnSp>
        <p:nvCxnSpPr>
          <p:cNvPr id="54" name="直接连接符 53"/>
          <p:cNvCxnSpPr/>
          <p:nvPr>
            <p:custDataLst>
              <p:tags r:id="rId18"/>
            </p:custDataLst>
          </p:nvPr>
        </p:nvCxnSpPr>
        <p:spPr>
          <a:xfrm>
            <a:off x="18369280" y="10785475"/>
            <a:ext cx="1641475" cy="0"/>
          </a:xfrm>
          <a:prstGeom prst="line">
            <a:avLst/>
          </a:prstGeom>
          <a:noFill/>
          <a:ln w="6350" cap="flat" cmpd="sng" algn="ctr">
            <a:solidFill>
              <a:srgbClr val="2C89CE"/>
            </a:solidFill>
            <a:prstDash val="solid"/>
            <a:miter lim="800000"/>
          </a:ln>
          <a:effectLst/>
        </p:spPr>
      </p:cxnSp>
      <p:sp>
        <p:nvSpPr>
          <p:cNvPr id="23" name="文本框 22"/>
          <p:cNvSpPr txBox="1"/>
          <p:nvPr>
            <p:custDataLst>
              <p:tags r:id="rId19"/>
            </p:custDataLst>
          </p:nvPr>
        </p:nvSpPr>
        <p:spPr>
          <a:xfrm>
            <a:off x="1891665" y="3274695"/>
            <a:ext cx="4039235" cy="1226185"/>
          </a:xfrm>
          <a:prstGeom prst="rect">
            <a:avLst/>
          </a:prstGeom>
          <a:noFill/>
          <a:effectLst>
            <a:glow rad="63500">
              <a:schemeClr val="accent1">
                <a:satMod val="175000"/>
                <a:alpha val="40000"/>
              </a:schemeClr>
            </a:glow>
          </a:effectLst>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数值数据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4" name="文本框 23"/>
          <p:cNvSpPr txBox="1"/>
          <p:nvPr>
            <p:custDataLst>
              <p:tags r:id="rId20"/>
            </p:custDataLst>
          </p:nvPr>
        </p:nvSpPr>
        <p:spPr>
          <a:xfrm>
            <a:off x="7466965" y="3274695"/>
            <a:ext cx="4039235" cy="122618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分类数据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5" name="文本框 24"/>
          <p:cNvSpPr txBox="1"/>
          <p:nvPr>
            <p:custDataLst>
              <p:tags r:id="rId21"/>
            </p:custDataLst>
          </p:nvPr>
        </p:nvSpPr>
        <p:spPr>
          <a:xfrm>
            <a:off x="12928600" y="3274695"/>
            <a:ext cx="4039235" cy="122618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时间数据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6" name="文本框 25"/>
          <p:cNvSpPr txBox="1"/>
          <p:nvPr>
            <p:custDataLst>
              <p:tags r:id="rId22"/>
            </p:custDataLst>
          </p:nvPr>
        </p:nvSpPr>
        <p:spPr>
          <a:xfrm>
            <a:off x="18389600" y="3274695"/>
            <a:ext cx="4039235" cy="148145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Helvetica Neue" panose="02000503000000020004" charset="0"/>
                <a:ea typeface="黑体-简" panose="02000000000000000000" charset="-122"/>
              </a:rPr>
              <a:t>地理数据</a:t>
            </a:r>
            <a:endParaRPr lang="zh-CN" altLang="en-US" sz="4800" spc="150">
              <a:solidFill>
                <a:sysClr val="window" lastClr="FFFFFF"/>
              </a:solidFill>
              <a:latin typeface="Helvetica Neue" panose="02000503000000020004" charset="0"/>
              <a:ea typeface="黑体-简" panose="02000000000000000000" charset="-122"/>
            </a:endParaRPr>
          </a:p>
        </p:txBody>
      </p:sp>
      <p:sp>
        <p:nvSpPr>
          <p:cNvPr id="27" name="文本框 50"/>
          <p:cNvSpPr txBox="1"/>
          <p:nvPr>
            <p:custDataLst>
              <p:tags r:id="rId23"/>
            </p:custDataLst>
          </p:nvPr>
        </p:nvSpPr>
        <p:spPr>
          <a:xfrm>
            <a:off x="8334375" y="1537335"/>
            <a:ext cx="7715250" cy="1226185"/>
          </a:xfrm>
          <a:prstGeom prst="rect">
            <a:avLst/>
          </a:prstGeom>
          <a:noFill/>
        </p:spPr>
        <p:txBody>
          <a:bodyPr wrap="square" rtlCol="0" anchor="ctr">
            <a:noAutofit/>
          </a:bodyPr>
          <a:lstStyle>
            <a:defPPr>
              <a:defRPr lang="zh-CN"/>
            </a:defPPr>
            <a:lvl1pPr marL="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9pPr>
          </a:lstStyle>
          <a:p>
            <a:pPr algn="ctr">
              <a:lnSpc>
                <a:spcPct val="120000"/>
              </a:lnSpc>
            </a:pPr>
            <a:r>
              <a:rPr lang="zh-CN" altLang="en-US" sz="6000" b="1" spc="300" dirty="0">
                <a:latin typeface="Helvetica Neue" panose="02000503000000020004" charset="0"/>
                <a:ea typeface="黑体-简" panose="02000000000000000000" charset="-122"/>
              </a:rPr>
              <a:t>数据可视化</a:t>
            </a:r>
            <a:r>
              <a:rPr lang="zh-CN" altLang="en-US" sz="6000" b="1" spc="300" dirty="0">
                <a:latin typeface="Helvetica Neue" panose="02000503000000020004" charset="0"/>
                <a:ea typeface="黑体-简" panose="02000000000000000000" charset="-122"/>
                <a:cs typeface="+mn-ea"/>
              </a:rPr>
              <a:t>数据</a:t>
            </a:r>
            <a:r>
              <a:rPr lang="zh-CN" altLang="en-US" sz="6000" b="1" spc="300" dirty="0">
                <a:latin typeface="Helvetica Neue" panose="02000503000000020004" charset="0"/>
                <a:ea typeface="黑体-简" panose="02000000000000000000" charset="-122"/>
              </a:rPr>
              <a:t>类型</a:t>
            </a:r>
            <a:endParaRPr lang="zh-CN" altLang="en-US" sz="6000" b="1" spc="300" dirty="0">
              <a:latin typeface="Helvetica Neue" panose="02000503000000020004" charset="0"/>
              <a:ea typeface="黑体-简" panose="02000000000000000000" charset="-122"/>
            </a:endParaRPr>
          </a:p>
        </p:txBody>
      </p:sp>
      <p:sp>
        <p:nvSpPr>
          <p:cNvPr id="11" name="文本框 10"/>
          <p:cNvSpPr txBox="1"/>
          <p:nvPr>
            <p:custDataLst>
              <p:tags r:id="rId24"/>
            </p:custDataLst>
          </p:nvPr>
        </p:nvSpPr>
        <p:spPr>
          <a:xfrm>
            <a:off x="188849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数值数据是指可以表示为数字的数据，如价格、数量、时间等。数值数据可以是连续的，也可以是离散的。</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销售额数据可以使用柱状图或折线图来表示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温度数据可以使用折线图或散点图来表示</a:t>
            </a:r>
            <a:endParaRPr lang="zh-CN" altLang="en-US" sz="2400" b="0" spc="150">
              <a:solidFill>
                <a:sysClr val="window" lastClr="FFFFFF"/>
              </a:solidFill>
              <a:latin typeface="Helvetica Neue" panose="02000503000000020004" charset="0"/>
              <a:ea typeface="黑体-简" panose="02000000000000000000" charset="-122"/>
            </a:endParaRPr>
          </a:p>
        </p:txBody>
      </p:sp>
      <p:sp>
        <p:nvSpPr>
          <p:cNvPr id="12" name="文本框 11"/>
          <p:cNvSpPr txBox="1"/>
          <p:nvPr>
            <p:custDataLst>
              <p:tags r:id="rId25"/>
            </p:custDataLst>
          </p:nvPr>
        </p:nvSpPr>
        <p:spPr>
          <a:xfrm>
            <a:off x="7497445"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分类数据是指可以划分为多个类别的数据，如性别、城市、商品类型等</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性别数据可以使用饼状图或雷达图来表示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商品类型数据可以使用树状图或瀑布图来表示</a:t>
            </a:r>
            <a:endParaRPr lang="zh-CN" altLang="en-US" sz="2400" b="0" spc="150">
              <a:solidFill>
                <a:sysClr val="window" lastClr="FFFFFF"/>
              </a:solidFill>
              <a:latin typeface="Helvetica Neue" panose="02000503000000020004" charset="0"/>
              <a:ea typeface="黑体-简" panose="02000000000000000000" charset="-122"/>
            </a:endParaRPr>
          </a:p>
        </p:txBody>
      </p:sp>
      <p:sp>
        <p:nvSpPr>
          <p:cNvPr id="13" name="文本框 12"/>
          <p:cNvSpPr txBox="1"/>
          <p:nvPr>
            <p:custDataLst>
              <p:tags r:id="rId26"/>
            </p:custDataLst>
          </p:nvPr>
        </p:nvSpPr>
        <p:spPr>
          <a:xfrm>
            <a:off x="1290828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时间数据是指表示时间的序列数据，如日期、时间、天数、月份等</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销售额数据的历史趋势可以使用折线图或柱状图来表示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天气预报可以使用热力图或地理热图来表示</a:t>
            </a:r>
            <a:endParaRPr lang="zh-CN" altLang="en-US" sz="2400" b="0" spc="150">
              <a:solidFill>
                <a:sysClr val="window" lastClr="FFFFFF"/>
              </a:solidFill>
              <a:latin typeface="Helvetica Neue" panose="02000503000000020004" charset="0"/>
              <a:ea typeface="黑体-简" panose="02000000000000000000" charset="-122"/>
            </a:endParaRPr>
          </a:p>
        </p:txBody>
      </p:sp>
      <p:sp>
        <p:nvSpPr>
          <p:cNvPr id="14" name="文本框 13"/>
          <p:cNvSpPr txBox="1"/>
          <p:nvPr>
            <p:custDataLst>
              <p:tags r:id="rId27"/>
            </p:custDataLst>
          </p:nvPr>
        </p:nvSpPr>
        <p:spPr>
          <a:xfrm>
            <a:off x="1842008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地理数据是指表示地理位置的数据，如经度、纬度、地图等</a:t>
            </a: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endParaRPr lang="zh-CN" altLang="en-US" sz="2400" b="0" spc="150">
              <a:solidFill>
                <a:sysClr val="window" lastClr="FFFFFF"/>
              </a:solidFill>
              <a:latin typeface="Helvetica Neue" panose="02000503000000020004" charset="0"/>
              <a:ea typeface="黑体-简" panose="02000000000000000000" charset="-122"/>
            </a:endParaRPr>
          </a:p>
          <a:p>
            <a:pPr algn="l">
              <a:lnSpc>
                <a:spcPct val="120000"/>
              </a:lnSpc>
            </a:pPr>
            <a:r>
              <a:rPr lang="zh-CN" altLang="en-US" sz="2400" b="0" spc="150">
                <a:solidFill>
                  <a:sysClr val="window" lastClr="FFFFFF"/>
                </a:solidFill>
                <a:latin typeface="Helvetica Neue" panose="02000503000000020004" charset="0"/>
                <a:ea typeface="黑体-简" panose="02000000000000000000" charset="-122"/>
              </a:rPr>
              <a:t>例如：</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地震分布情况可以使用地图或热力图来表示</a:t>
            </a:r>
            <a:endParaRPr lang="zh-CN" altLang="en-US" sz="2400" b="0" spc="150">
              <a:solidFill>
                <a:sysClr val="window" lastClr="FFFFFF"/>
              </a:solidFill>
              <a:latin typeface="Helvetica Neue" panose="02000503000000020004" charset="0"/>
              <a:ea typeface="黑体-简" panose="02000000000000000000"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Helvetica Neue" panose="02000503000000020004" charset="0"/>
                <a:ea typeface="黑体-简" panose="02000000000000000000" charset="-122"/>
              </a:rPr>
              <a:t>交通拥堵情况可以使用地理热图或地理空间图来表示</a:t>
            </a:r>
            <a:endParaRPr lang="zh-CN" altLang="en-US" sz="2400" b="0" spc="150">
              <a:solidFill>
                <a:sysClr val="window" lastClr="FFFFFF"/>
              </a:solidFill>
              <a:latin typeface="Helvetica Neue" panose="02000503000000020004" charset="0"/>
              <a:ea typeface="黑体-简" panose="02000000000000000000"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3048000" y="2824480"/>
            <a:ext cx="18230850" cy="10210800"/>
          </a:xfrm>
          <a:prstGeom prst="rect">
            <a:avLst/>
          </a:prstGeom>
        </p:spPr>
      </p:pic>
      <p:sp>
        <p:nvSpPr>
          <p:cNvPr id="2" name="矩形"/>
          <p:cNvSpPr/>
          <p:nvPr>
            <p:custDataLst>
              <p:tags r:id="rId3"/>
            </p:custDataLst>
          </p:nvPr>
        </p:nvSpPr>
        <p:spPr>
          <a:xfrm>
            <a:off x="-20955" y="-635"/>
            <a:ext cx="3187700" cy="2343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4"/>
            </p:custDataLst>
          </p:nvPr>
        </p:nvSpPr>
        <p:spPr>
          <a:xfrm>
            <a:off x="27940" y="255905"/>
            <a:ext cx="617537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数据的视图</a:t>
            </a:r>
            <a:endParaRPr lang="zh-CN" altLang="en-US" sz="5000" dirty="0">
              <a:solidFill>
                <a:srgbClr val="0C7BE0"/>
              </a:solidFill>
              <a:latin typeface="Helvetica Neue" panose="02000503000000020004" charset="0"/>
              <a:ea typeface="黑体-简" panose="02000000000000000000" charset="-122"/>
            </a:endParaRPr>
          </a:p>
        </p:txBody>
      </p:sp>
      <p:sp>
        <p:nvSpPr>
          <p:cNvPr id="5" name="圆角矩形 4"/>
          <p:cNvSpPr/>
          <p:nvPr/>
        </p:nvSpPr>
        <p:spPr>
          <a:xfrm>
            <a:off x="3436620" y="3819525"/>
            <a:ext cx="7628890" cy="1195070"/>
          </a:xfrm>
          <a:prstGeom prst="roundRect">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7" name="直接箭头连接符 6"/>
          <p:cNvCxnSpPr/>
          <p:nvPr/>
        </p:nvCxnSpPr>
        <p:spPr>
          <a:xfrm flipV="1">
            <a:off x="5487670" y="2350135"/>
            <a:ext cx="418465" cy="135636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0" name="文本框 9"/>
          <p:cNvSpPr txBox="1"/>
          <p:nvPr/>
        </p:nvSpPr>
        <p:spPr>
          <a:xfrm>
            <a:off x="4675505" y="1431925"/>
            <a:ext cx="2653030"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数值数据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8" name="圆角矩形 7"/>
          <p:cNvSpPr/>
          <p:nvPr/>
        </p:nvSpPr>
        <p:spPr>
          <a:xfrm>
            <a:off x="3190894" y="5662930"/>
            <a:ext cx="7628890" cy="7146290"/>
          </a:xfrm>
          <a:prstGeom prst="roundRect">
            <a:avLst>
              <a:gd name="adj" fmla="val 2896"/>
            </a:avLst>
          </a:prstGeom>
          <a:noFill/>
          <a:ln w="76200" cap="flat">
            <a:gradFill>
              <a:gsLst>
                <a:gs pos="100000">
                  <a:srgbClr val="7C5E29"/>
                </a:gs>
                <a:gs pos="0">
                  <a:srgbClr val="CAAF4E"/>
                </a:gs>
              </a:gsLst>
              <a:lin ang="5400000" scaled="1"/>
            </a:gradFill>
            <a:miter lim="400000"/>
          </a:ln>
          <a:effectLst>
            <a:outerShdw blurRad="50800" dir="5400000" algn="ctr" rotWithShape="0">
              <a:srgbClr val="000000">
                <a:alpha val="43000"/>
              </a:srgbClr>
            </a:outerShdw>
          </a:effectLst>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圆角矩形 10"/>
          <p:cNvSpPr/>
          <p:nvPr/>
        </p:nvSpPr>
        <p:spPr>
          <a:xfrm>
            <a:off x="16403320" y="3601720"/>
            <a:ext cx="4873625" cy="6050280"/>
          </a:xfrm>
          <a:prstGeom prst="roundRect">
            <a:avLst>
              <a:gd name="adj" fmla="val 6566"/>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圆角矩形 11"/>
          <p:cNvSpPr/>
          <p:nvPr/>
        </p:nvSpPr>
        <p:spPr>
          <a:xfrm>
            <a:off x="16403320" y="9909810"/>
            <a:ext cx="4867910" cy="2899410"/>
          </a:xfrm>
          <a:prstGeom prst="roundRect">
            <a:avLst>
              <a:gd name="adj" fmla="val 8672"/>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圆角矩形 12"/>
          <p:cNvSpPr/>
          <p:nvPr/>
        </p:nvSpPr>
        <p:spPr>
          <a:xfrm>
            <a:off x="11323955" y="6758940"/>
            <a:ext cx="4867275" cy="6050280"/>
          </a:xfrm>
          <a:prstGeom prst="roundRect">
            <a:avLst>
              <a:gd name="adj" fmla="val 5975"/>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圆角矩形 13"/>
          <p:cNvSpPr/>
          <p:nvPr/>
        </p:nvSpPr>
        <p:spPr>
          <a:xfrm>
            <a:off x="11317605" y="3601720"/>
            <a:ext cx="4867910" cy="2899410"/>
          </a:xfrm>
          <a:prstGeom prst="roundRect">
            <a:avLst>
              <a:gd name="adj" fmla="val 9680"/>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5" name="直接箭头连接符 14"/>
          <p:cNvCxnSpPr/>
          <p:nvPr/>
        </p:nvCxnSpPr>
        <p:spPr>
          <a:xfrm flipH="1" flipV="1">
            <a:off x="7328535" y="2237105"/>
            <a:ext cx="5934075" cy="135636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6" name="文本框 15"/>
          <p:cNvSpPr txBox="1"/>
          <p:nvPr/>
        </p:nvSpPr>
        <p:spPr>
          <a:xfrm>
            <a:off x="511810" y="7099300"/>
            <a:ext cx="2421890"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地理数据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7" name="文本框 16"/>
          <p:cNvSpPr txBox="1"/>
          <p:nvPr/>
        </p:nvSpPr>
        <p:spPr>
          <a:xfrm>
            <a:off x="21443315" y="5440680"/>
            <a:ext cx="2378075"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分类数据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9" name="文本框 18"/>
          <p:cNvSpPr txBox="1"/>
          <p:nvPr/>
        </p:nvSpPr>
        <p:spPr>
          <a:xfrm>
            <a:off x="21483955" y="11002645"/>
            <a:ext cx="2378075"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时间数据</a:t>
            </a:r>
            <a:endParaRPr kumimoji="0" lang="zh-CN" altLang="en-US" sz="4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cxnSp>
        <p:nvCxnSpPr>
          <p:cNvPr id="20" name="直接箭头连接符 19"/>
          <p:cNvCxnSpPr/>
          <p:nvPr/>
        </p:nvCxnSpPr>
        <p:spPr>
          <a:xfrm flipH="1" flipV="1">
            <a:off x="2258695" y="8018780"/>
            <a:ext cx="789305" cy="55753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1" name="直接箭头连接符 20"/>
          <p:cNvCxnSpPr>
            <a:endCxn id="19" idx="0"/>
          </p:cNvCxnSpPr>
          <p:nvPr/>
        </p:nvCxnSpPr>
        <p:spPr>
          <a:xfrm>
            <a:off x="21393150" y="10492740"/>
            <a:ext cx="1280160" cy="509905"/>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16191230" y="6501130"/>
            <a:ext cx="5749925" cy="287401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a:off x="21278850" y="4638040"/>
            <a:ext cx="662305" cy="74549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4" name="文本框 23"/>
          <p:cNvSpPr txBox="1"/>
          <p:nvPr/>
        </p:nvSpPr>
        <p:spPr>
          <a:xfrm>
            <a:off x="6096000" y="6684010"/>
            <a:ext cx="12192000" cy="347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11.91</a:t>
            </a:r>
            <a:endParaRPr kumimoji="0" lang="zh-CN" altLang="en-US" sz="16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bldLvl="0" animBg="1"/>
      <p:bldP spid="8" grpId="0" bldLvl="0" animBg="1"/>
      <p:bldP spid="11" grpId="0" bldLvl="0" animBg="1"/>
      <p:bldP spid="12" grpId="0" bldLvl="0" animBg="1"/>
      <p:bldP spid="13" grpId="0" bldLvl="0" animBg="1"/>
      <p:bldP spid="14" grpId="0" bldLvl="0" animBg="1"/>
      <p:bldP spid="16" grpId="0" bldLvl="0" animBg="1"/>
      <p:bldP spid="17" grpId="0" bldLvl="0" animBg="1"/>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数据可视化的特点</a:t>
            </a:r>
            <a:endParaRPr lang="zh-CN"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2"/>
          <a:stretch>
            <a:fillRect/>
          </a:stretch>
        </p:blipFill>
        <p:spPr>
          <a:xfrm>
            <a:off x="3364230" y="5342255"/>
            <a:ext cx="4537710" cy="7707630"/>
          </a:xfrm>
          <a:prstGeom prst="rect">
            <a:avLst/>
          </a:prstGeom>
        </p:spPr>
      </p:pic>
      <p:sp>
        <p:nvSpPr>
          <p:cNvPr id="10" name="文本框 9"/>
          <p:cNvSpPr txBox="1"/>
          <p:nvPr/>
        </p:nvSpPr>
        <p:spPr>
          <a:xfrm>
            <a:off x="9329420" y="4330700"/>
            <a:ext cx="1175702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什么操作会产生数据？</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云形 2"/>
          <p:cNvSpPr/>
          <p:nvPr>
            <p:custDataLst>
              <p:tags r:id="rId3"/>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 name="云形 4"/>
          <p:cNvSpPr/>
          <p:nvPr>
            <p:custDataLst>
              <p:tags r:id="rId4"/>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
        <p:nvSpPr>
          <p:cNvPr id="7" name="云形 6"/>
          <p:cNvSpPr/>
          <p:nvPr>
            <p:custDataLst>
              <p:tags r:id="rId5"/>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a:off x="3639820" y="297434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5" name="六边形 4"/>
          <p:cNvSpPr/>
          <p:nvPr/>
        </p:nvSpPr>
        <p:spPr>
          <a:xfrm>
            <a:off x="3639820" y="615950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6" name="六边形 5"/>
          <p:cNvSpPr/>
          <p:nvPr/>
        </p:nvSpPr>
        <p:spPr>
          <a:xfrm>
            <a:off x="14230350" y="296799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8" name="六边形 7"/>
          <p:cNvSpPr/>
          <p:nvPr/>
        </p:nvSpPr>
        <p:spPr>
          <a:xfrm>
            <a:off x="14230350" y="613918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9" name="文本框 8"/>
          <p:cNvSpPr txBox="1"/>
          <p:nvPr/>
        </p:nvSpPr>
        <p:spPr>
          <a:xfrm>
            <a:off x="5745480" y="3293328"/>
            <a:ext cx="4708336" cy="1569660"/>
          </a:xfrm>
          <a:prstGeom prst="rect">
            <a:avLst/>
          </a:prstGeom>
          <a:noFill/>
        </p:spPr>
        <p:txBody>
          <a:bodyPr wrap="square" rtlCol="0">
            <a:spAutoFit/>
          </a:bodyPr>
          <a:lstStyle/>
          <a:p>
            <a:pPr algn="l"/>
            <a:r>
              <a:rPr lang="zh-CN" sz="4800" b="0" dirty="0">
                <a:solidFill>
                  <a:srgbClr val="535353"/>
                </a:solidFill>
                <a:latin typeface="Helvetica Neue" panose="02000503000000020004" charset="0"/>
                <a:ea typeface="黑体-简" panose="02000000000000000000" charset="-122"/>
                <a:cs typeface="Trebuchet MS" panose="020B0603020202020204"/>
              </a:rPr>
              <a:t>人工输入数据，如调查问卷</a:t>
            </a:r>
            <a:endParaRPr lang="zh-CN" sz="4800" b="0" dirty="0">
              <a:solidFill>
                <a:srgbClr val="535353"/>
              </a:solidFill>
              <a:latin typeface="Helvetica Neue" panose="02000503000000020004" charset="0"/>
              <a:ea typeface="黑体-简" panose="02000000000000000000" charset="-122"/>
              <a:cs typeface="Trebuchet MS" panose="020B0603020202020204"/>
            </a:endParaRPr>
          </a:p>
        </p:txBody>
      </p:sp>
      <p:sp>
        <p:nvSpPr>
          <p:cNvPr id="10" name="文本框 9"/>
          <p:cNvSpPr txBox="1"/>
          <p:nvPr/>
        </p:nvSpPr>
        <p:spPr>
          <a:xfrm>
            <a:off x="16667481" y="2786380"/>
            <a:ext cx="4450080" cy="1568450"/>
          </a:xfrm>
          <a:prstGeom prst="rect">
            <a:avLst/>
          </a:prstGeom>
          <a:noFill/>
        </p:spPr>
        <p:txBody>
          <a:bodyPr wrap="square" rtlCol="0">
            <a:spAutoFit/>
          </a:bodyPr>
          <a:lstStyle/>
          <a:p>
            <a:pPr algn="l"/>
            <a:r>
              <a:rPr lang="zh-CN" sz="4800" b="0" dirty="0">
                <a:solidFill>
                  <a:srgbClr val="535353"/>
                </a:solidFill>
                <a:latin typeface="Helvetica Neue" panose="02000503000000020004" charset="0"/>
                <a:ea typeface="黑体-简" panose="02000000000000000000" charset="-122"/>
                <a:cs typeface="Trebuchet MS" panose="020B0603020202020204"/>
              </a:rPr>
              <a:t>传感器和仪器收集的数据</a:t>
            </a:r>
            <a:endParaRPr lang="zh-CN" sz="4800" b="0" dirty="0">
              <a:solidFill>
                <a:srgbClr val="535353"/>
              </a:solidFill>
              <a:latin typeface="Helvetica Neue" panose="02000503000000020004" charset="0"/>
              <a:ea typeface="黑体-简" panose="02000000000000000000" charset="-122"/>
              <a:cs typeface="Trebuchet MS" panose="020B0603020202020204"/>
            </a:endParaRPr>
          </a:p>
        </p:txBody>
      </p:sp>
      <p:sp>
        <p:nvSpPr>
          <p:cNvPr id="11" name="文本框 10"/>
          <p:cNvSpPr txBox="1"/>
          <p:nvPr/>
        </p:nvSpPr>
        <p:spPr>
          <a:xfrm>
            <a:off x="5838876" y="6073775"/>
            <a:ext cx="5483826" cy="1568450"/>
          </a:xfrm>
          <a:prstGeom prst="rect">
            <a:avLst/>
          </a:prstGeom>
          <a:noFill/>
        </p:spPr>
        <p:txBody>
          <a:bodyPr wrap="square" rtlCol="0">
            <a:spAutoFit/>
          </a:bodyPr>
          <a:lstStyle/>
          <a:p>
            <a:pPr algn="l"/>
            <a:r>
              <a:rPr lang="zh-CN" sz="4800" b="0" dirty="0">
                <a:solidFill>
                  <a:srgbClr val="535353"/>
                </a:solidFill>
                <a:latin typeface="Helvetica Neue" panose="02000503000000020004" charset="0"/>
                <a:ea typeface="黑体-简" panose="02000000000000000000" charset="-122"/>
                <a:cs typeface="Trebuchet MS" panose="020B0603020202020204"/>
              </a:rPr>
              <a:t>计算机、网络产生的各种日志记录</a:t>
            </a:r>
            <a:endParaRPr lang="zh-CN" sz="4800" b="0" dirty="0">
              <a:solidFill>
                <a:srgbClr val="535353"/>
              </a:solidFill>
              <a:latin typeface="Helvetica Neue" panose="02000503000000020004" charset="0"/>
              <a:ea typeface="黑体-简" panose="02000000000000000000" charset="-122"/>
              <a:cs typeface="Trebuchet MS" panose="020B0603020202020204"/>
            </a:endParaRPr>
          </a:p>
        </p:txBody>
      </p:sp>
      <p:sp>
        <p:nvSpPr>
          <p:cNvPr id="12" name="文本框 11"/>
          <p:cNvSpPr txBox="1"/>
          <p:nvPr/>
        </p:nvSpPr>
        <p:spPr>
          <a:xfrm>
            <a:off x="16667480" y="6319520"/>
            <a:ext cx="3230880" cy="829945"/>
          </a:xfrm>
          <a:prstGeom prst="rect">
            <a:avLst/>
          </a:prstGeom>
          <a:noFill/>
        </p:spPr>
        <p:txBody>
          <a:bodyPr wrap="none" rtlCol="0">
            <a:spAutoFit/>
          </a:bodyPr>
          <a:lstStyle/>
          <a:p>
            <a:pPr algn="l"/>
            <a:r>
              <a:rPr lang="zh-CN" sz="4800" b="0">
                <a:solidFill>
                  <a:srgbClr val="535353"/>
                </a:solidFill>
                <a:latin typeface="Helvetica Neue" panose="02000503000000020004" charset="0"/>
                <a:ea typeface="黑体-简" panose="02000000000000000000" charset="-122"/>
                <a:cs typeface="Trebuchet MS" panose="020B0603020202020204"/>
              </a:rPr>
              <a:t>交易和交互</a:t>
            </a:r>
            <a:endParaRPr lang="zh-CN" sz="4800" b="0">
              <a:solidFill>
                <a:srgbClr val="535353"/>
              </a:solidFill>
              <a:latin typeface="Helvetica Neue" panose="02000503000000020004" charset="0"/>
              <a:ea typeface="黑体-简" panose="02000000000000000000" charset="-122"/>
              <a:cs typeface="Trebuchet MS" panose="020B0603020202020204"/>
            </a:endParaRPr>
          </a:p>
        </p:txBody>
      </p:sp>
      <p:sp>
        <p:nvSpPr>
          <p:cNvPr id="14" name="文本框 13"/>
          <p:cNvSpPr txBox="1"/>
          <p:nvPr/>
        </p:nvSpPr>
        <p:spPr>
          <a:xfrm>
            <a:off x="3971290" y="317119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01</a:t>
            </a:r>
            <a:endParaRPr lang="en-US" altLang="zh-CN" sz="5600">
              <a:solidFill>
                <a:schemeClr val="bg1"/>
              </a:solidFill>
              <a:latin typeface="汉仪中宋S" panose="00020600040101010101" charset="-122"/>
              <a:ea typeface="汉仪中宋S" panose="00020600040101010101" charset="-122"/>
            </a:endParaRPr>
          </a:p>
        </p:txBody>
      </p:sp>
      <p:sp>
        <p:nvSpPr>
          <p:cNvPr id="16" name="文本框 15"/>
          <p:cNvSpPr txBox="1"/>
          <p:nvPr/>
        </p:nvSpPr>
        <p:spPr>
          <a:xfrm>
            <a:off x="14561820" y="318262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02</a:t>
            </a:r>
            <a:endParaRPr lang="en-US" altLang="zh-CN" sz="5600">
              <a:solidFill>
                <a:schemeClr val="bg1"/>
              </a:solidFill>
              <a:latin typeface="汉仪中宋S" panose="00020600040101010101" charset="-122"/>
              <a:ea typeface="汉仪中宋S" panose="00020600040101010101" charset="-122"/>
            </a:endParaRPr>
          </a:p>
        </p:txBody>
      </p:sp>
      <p:sp>
        <p:nvSpPr>
          <p:cNvPr id="19" name="文本框 18"/>
          <p:cNvSpPr txBox="1"/>
          <p:nvPr/>
        </p:nvSpPr>
        <p:spPr>
          <a:xfrm>
            <a:off x="3971290" y="638175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03</a:t>
            </a:r>
            <a:endParaRPr lang="en-US" altLang="zh-CN" sz="5600">
              <a:solidFill>
                <a:schemeClr val="bg1"/>
              </a:solidFill>
              <a:latin typeface="汉仪中宋S" panose="00020600040101010101" charset="-122"/>
              <a:ea typeface="汉仪中宋S" panose="00020600040101010101" charset="-122"/>
            </a:endParaRPr>
          </a:p>
        </p:txBody>
      </p:sp>
      <p:sp>
        <p:nvSpPr>
          <p:cNvPr id="20" name="文本框 19"/>
          <p:cNvSpPr txBox="1"/>
          <p:nvPr/>
        </p:nvSpPr>
        <p:spPr>
          <a:xfrm>
            <a:off x="14561820" y="6344920"/>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04</a:t>
            </a:r>
            <a:endParaRPr lang="en-US" altLang="zh-CN" sz="5600">
              <a:solidFill>
                <a:schemeClr val="bg1"/>
              </a:solidFill>
              <a:latin typeface="汉仪中宋S" panose="00020600040101010101" charset="-122"/>
              <a:ea typeface="汉仪中宋S" panose="00020600040101010101" charset="-122"/>
            </a:endParaRPr>
          </a:p>
        </p:txBody>
      </p:sp>
      <p:sp>
        <p:nvSpPr>
          <p:cNvPr id="7" name="矩形"/>
          <p:cNvSpPr/>
          <p:nvPr>
            <p:custDataLst>
              <p:tags r:id="rId1"/>
            </p:custDataLst>
          </p:nvPr>
        </p:nvSpPr>
        <p:spPr>
          <a:xfrm>
            <a:off x="-20955" y="-1270"/>
            <a:ext cx="2722880" cy="23495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2" name="数据可视化对企业的价值"/>
          <p:cNvSpPr txBox="1"/>
          <p:nvPr>
            <p:custDataLst>
              <p:tags r:id="rId2"/>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产生数据</a:t>
            </a:r>
            <a:endParaRPr lang="zh-CN" altLang="en-US" sz="5000" dirty="0">
              <a:solidFill>
                <a:srgbClr val="0C7BE0"/>
              </a:solidFill>
              <a:latin typeface="Helvetica Neue" panose="02000503000000020004" charset="0"/>
              <a:ea typeface="黑体-简" panose="02000000000000000000" charset="-122"/>
            </a:endParaRPr>
          </a:p>
        </p:txBody>
      </p:sp>
      <p:sp>
        <p:nvSpPr>
          <p:cNvPr id="15" name="六边形 14"/>
          <p:cNvSpPr/>
          <p:nvPr>
            <p:custDataLst>
              <p:tags r:id="rId3"/>
            </p:custDataLst>
          </p:nvPr>
        </p:nvSpPr>
        <p:spPr>
          <a:xfrm>
            <a:off x="3639820" y="9269095"/>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7" name="六边形 16"/>
          <p:cNvSpPr/>
          <p:nvPr>
            <p:custDataLst>
              <p:tags r:id="rId4"/>
            </p:custDataLst>
          </p:nvPr>
        </p:nvSpPr>
        <p:spPr>
          <a:xfrm>
            <a:off x="14230350" y="9248775"/>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8" name="文本框 17"/>
          <p:cNvSpPr txBox="1"/>
          <p:nvPr>
            <p:custDataLst>
              <p:tags r:id="rId5"/>
            </p:custDataLst>
          </p:nvPr>
        </p:nvSpPr>
        <p:spPr>
          <a:xfrm>
            <a:off x="5810250" y="9429115"/>
            <a:ext cx="5669280" cy="829945"/>
          </a:xfrm>
          <a:prstGeom prst="rect">
            <a:avLst/>
          </a:prstGeom>
          <a:noFill/>
        </p:spPr>
        <p:txBody>
          <a:bodyPr wrap="none" rtlCol="0">
            <a:spAutoFit/>
          </a:bodyPr>
          <a:lstStyle/>
          <a:p>
            <a:pPr algn="l"/>
            <a:r>
              <a:rPr lang="zh-CN" sz="4800" b="0">
                <a:solidFill>
                  <a:srgbClr val="535353"/>
                </a:solidFill>
                <a:latin typeface="Helvetica Neue" panose="02000503000000020004" charset="0"/>
                <a:ea typeface="黑体-简" panose="02000000000000000000" charset="-122"/>
                <a:cs typeface="Trebuchet MS" panose="020B0603020202020204"/>
              </a:rPr>
              <a:t>政府发布的各种数据</a:t>
            </a:r>
            <a:endParaRPr lang="zh-CN" sz="4800" b="0">
              <a:solidFill>
                <a:srgbClr val="535353"/>
              </a:solidFill>
              <a:latin typeface="Helvetica Neue" panose="02000503000000020004" charset="0"/>
              <a:ea typeface="黑体-简" panose="02000000000000000000" charset="-122"/>
              <a:cs typeface="Trebuchet MS" panose="020B0603020202020204"/>
            </a:endParaRPr>
          </a:p>
        </p:txBody>
      </p:sp>
      <p:sp>
        <p:nvSpPr>
          <p:cNvPr id="21" name="文本框 20"/>
          <p:cNvSpPr txBox="1"/>
          <p:nvPr>
            <p:custDataLst>
              <p:tags r:id="rId6"/>
            </p:custDataLst>
          </p:nvPr>
        </p:nvSpPr>
        <p:spPr>
          <a:xfrm>
            <a:off x="16667480" y="9429115"/>
            <a:ext cx="4450080" cy="829945"/>
          </a:xfrm>
          <a:prstGeom prst="rect">
            <a:avLst/>
          </a:prstGeom>
          <a:noFill/>
        </p:spPr>
        <p:txBody>
          <a:bodyPr wrap="none" rtlCol="0">
            <a:spAutoFit/>
          </a:bodyPr>
          <a:lstStyle/>
          <a:p>
            <a:pPr algn="l"/>
            <a:r>
              <a:rPr lang="zh-CN" sz="4800" b="0">
                <a:solidFill>
                  <a:srgbClr val="535353"/>
                </a:solidFill>
                <a:latin typeface="Helvetica Neue" panose="02000503000000020004" charset="0"/>
                <a:ea typeface="黑体-简" panose="02000000000000000000" charset="-122"/>
                <a:cs typeface="Trebuchet MS" panose="020B0603020202020204"/>
              </a:rPr>
              <a:t>社交媒体互动等</a:t>
            </a:r>
            <a:endParaRPr lang="zh-CN" altLang="en-US" sz="4800" b="0">
              <a:solidFill>
                <a:srgbClr val="535353"/>
              </a:solidFill>
              <a:latin typeface="Helvetica Neue" panose="02000503000000020004" charset="0"/>
              <a:ea typeface="黑体-简" panose="02000000000000000000" charset="-122"/>
              <a:cs typeface="Trebuchet MS" panose="020B0603020202020204"/>
            </a:endParaRPr>
          </a:p>
        </p:txBody>
      </p:sp>
      <p:sp>
        <p:nvSpPr>
          <p:cNvPr id="22" name="文本框 21"/>
          <p:cNvSpPr txBox="1"/>
          <p:nvPr>
            <p:custDataLst>
              <p:tags r:id="rId7"/>
            </p:custDataLst>
          </p:nvPr>
        </p:nvSpPr>
        <p:spPr>
          <a:xfrm>
            <a:off x="3971290" y="9491345"/>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05</a:t>
            </a:r>
            <a:endParaRPr lang="en-US" altLang="zh-CN" sz="5600">
              <a:solidFill>
                <a:schemeClr val="bg1"/>
              </a:solidFill>
              <a:latin typeface="汉仪中宋S" panose="00020600040101010101" charset="-122"/>
              <a:ea typeface="汉仪中宋S" panose="00020600040101010101" charset="-122"/>
            </a:endParaRPr>
          </a:p>
        </p:txBody>
      </p:sp>
      <p:sp>
        <p:nvSpPr>
          <p:cNvPr id="23" name="文本框 22"/>
          <p:cNvSpPr txBox="1"/>
          <p:nvPr>
            <p:custDataLst>
              <p:tags r:id="rId8"/>
            </p:custDataLst>
          </p:nvPr>
        </p:nvSpPr>
        <p:spPr>
          <a:xfrm>
            <a:off x="14561820" y="9454515"/>
            <a:ext cx="896620" cy="953135"/>
          </a:xfrm>
          <a:prstGeom prst="rect">
            <a:avLst/>
          </a:prstGeom>
          <a:noFill/>
        </p:spPr>
        <p:txBody>
          <a:bodyPr wrap="none" rtlCol="0">
            <a:spAutoFit/>
          </a:bodyPr>
          <a:lstStyle/>
          <a:p>
            <a:r>
              <a:rPr lang="en-US" altLang="zh-CN" sz="5600">
                <a:solidFill>
                  <a:schemeClr val="bg1"/>
                </a:solidFill>
                <a:latin typeface="汉仪中宋S" panose="00020600040101010101" charset="-122"/>
                <a:ea typeface="汉仪中宋S" panose="00020600040101010101" charset="-122"/>
              </a:rPr>
              <a:t>06</a:t>
            </a:r>
            <a:endParaRPr lang="en-US" altLang="zh-CN" sz="5600">
              <a:solidFill>
                <a:schemeClr val="bg1"/>
              </a:solidFill>
              <a:latin typeface="汉仪中宋S" panose="00020600040101010101" charset="-122"/>
              <a:ea typeface="汉仪中宋S" panose="00020600040101010101" charset="-122"/>
            </a:endParaRPr>
          </a:p>
        </p:txBody>
      </p:sp>
    </p:spTree>
    <p:custDataLst>
      <p:tags r:id="rId9"/>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P spid="18" grpId="0"/>
      <p:bldP spid="18" grpId="1"/>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17144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2860" y="255905"/>
            <a:ext cx="555180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数据可视化的特点</a:t>
            </a:r>
            <a:endParaRPr lang="zh-CN" altLang="en-US" sz="5000" dirty="0">
              <a:solidFill>
                <a:srgbClr val="0C7BE0"/>
              </a:solidFill>
              <a:latin typeface="Helvetica Neue" panose="02000503000000020004" charset="0"/>
              <a:ea typeface="黑体-简" panose="02000000000000000000" charset="-122"/>
            </a:endParaRPr>
          </a:p>
        </p:txBody>
      </p:sp>
      <p:sp>
        <p:nvSpPr>
          <p:cNvPr id="41" name="任意多边形 40"/>
          <p:cNvSpPr/>
          <p:nvPr>
            <p:custDataLst>
              <p:tags r:id="rId3"/>
            </p:custDataLst>
          </p:nvPr>
        </p:nvSpPr>
        <p:spPr>
          <a:xfrm>
            <a:off x="220726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panose="020B0503020204020204" charset="-122"/>
              <a:ea typeface="微软雅黑" panose="020B0503020204020204" charset="-122"/>
            </a:endParaRPr>
          </a:p>
        </p:txBody>
      </p:sp>
      <p:sp>
        <p:nvSpPr>
          <p:cNvPr id="45" name="任意多边形 44"/>
          <p:cNvSpPr/>
          <p:nvPr>
            <p:custDataLst>
              <p:tags r:id="rId4"/>
            </p:custDataLst>
          </p:nvPr>
        </p:nvSpPr>
        <p:spPr>
          <a:xfrm>
            <a:off x="366268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A</a:t>
            </a:r>
            <a:endParaRPr lang="en-US" altLang="zh-CN" sz="2400" dirty="0">
              <a:solidFill>
                <a:srgbClr val="FFFFFF"/>
              </a:solidFill>
              <a:latin typeface="Helvetica Neue" panose="02000503000000020004" charset="0"/>
              <a:ea typeface="黑体-简" panose="02000000000000000000" charset="-122"/>
            </a:endParaRPr>
          </a:p>
        </p:txBody>
      </p:sp>
      <p:sp>
        <p:nvSpPr>
          <p:cNvPr id="46" name="任意多边形 45"/>
          <p:cNvSpPr/>
          <p:nvPr>
            <p:custDataLst>
              <p:tags r:id="rId5"/>
            </p:custDataLst>
          </p:nvPr>
        </p:nvSpPr>
        <p:spPr>
          <a:xfrm>
            <a:off x="165608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panose="020B0503020204020204" charset="-122"/>
              <a:ea typeface="微软雅黑" panose="020B0503020204020204" charset="-122"/>
            </a:endParaRPr>
          </a:p>
        </p:txBody>
      </p:sp>
      <p:sp>
        <p:nvSpPr>
          <p:cNvPr id="48" name="任意多边形 47"/>
          <p:cNvSpPr/>
          <p:nvPr>
            <p:custDataLst>
              <p:tags r:id="rId6"/>
            </p:custDataLst>
          </p:nvPr>
        </p:nvSpPr>
        <p:spPr>
          <a:xfrm>
            <a:off x="760603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panose="020B0503020204020204" charset="-122"/>
              <a:ea typeface="微软雅黑" panose="020B0503020204020204" charset="-122"/>
            </a:endParaRPr>
          </a:p>
        </p:txBody>
      </p:sp>
      <p:sp>
        <p:nvSpPr>
          <p:cNvPr id="49" name="任意多边形 48"/>
          <p:cNvSpPr/>
          <p:nvPr>
            <p:custDataLst>
              <p:tags r:id="rId7"/>
            </p:custDataLst>
          </p:nvPr>
        </p:nvSpPr>
        <p:spPr>
          <a:xfrm>
            <a:off x="906145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B</a:t>
            </a:r>
            <a:endParaRPr lang="en-US" altLang="zh-CN" sz="2400" dirty="0">
              <a:solidFill>
                <a:srgbClr val="FFFFFF"/>
              </a:solidFill>
              <a:latin typeface="Helvetica Neue" panose="02000503000000020004" charset="0"/>
              <a:ea typeface="黑体-简" panose="02000000000000000000" charset="-122"/>
            </a:endParaRPr>
          </a:p>
        </p:txBody>
      </p:sp>
      <p:sp>
        <p:nvSpPr>
          <p:cNvPr id="50" name="任意多边形 49"/>
          <p:cNvSpPr/>
          <p:nvPr>
            <p:custDataLst>
              <p:tags r:id="rId8"/>
            </p:custDataLst>
          </p:nvPr>
        </p:nvSpPr>
        <p:spPr>
          <a:xfrm>
            <a:off x="705485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panose="020B0503020204020204" charset="-122"/>
              <a:ea typeface="微软雅黑" panose="020B0503020204020204" charset="-122"/>
            </a:endParaRPr>
          </a:p>
        </p:txBody>
      </p:sp>
      <p:sp>
        <p:nvSpPr>
          <p:cNvPr id="52" name="任意多边形 51"/>
          <p:cNvSpPr/>
          <p:nvPr>
            <p:custDataLst>
              <p:tags r:id="rId9"/>
            </p:custDataLst>
          </p:nvPr>
        </p:nvSpPr>
        <p:spPr>
          <a:xfrm>
            <a:off x="1300480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panose="020B0503020204020204" charset="-122"/>
              <a:ea typeface="微软雅黑" panose="020B0503020204020204" charset="-122"/>
            </a:endParaRPr>
          </a:p>
        </p:txBody>
      </p:sp>
      <p:sp>
        <p:nvSpPr>
          <p:cNvPr id="53" name="任意多边形 52"/>
          <p:cNvSpPr/>
          <p:nvPr>
            <p:custDataLst>
              <p:tags r:id="rId10"/>
            </p:custDataLst>
          </p:nvPr>
        </p:nvSpPr>
        <p:spPr>
          <a:xfrm>
            <a:off x="1446022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C</a:t>
            </a:r>
            <a:endParaRPr lang="en-US" altLang="zh-CN" sz="2400" dirty="0">
              <a:solidFill>
                <a:srgbClr val="FFFFFF"/>
              </a:solidFill>
              <a:latin typeface="Helvetica Neue" panose="02000503000000020004" charset="0"/>
              <a:ea typeface="黑体-简" panose="02000000000000000000" charset="-122"/>
            </a:endParaRPr>
          </a:p>
        </p:txBody>
      </p:sp>
      <p:sp>
        <p:nvSpPr>
          <p:cNvPr id="54" name="任意多边形 53"/>
          <p:cNvSpPr/>
          <p:nvPr>
            <p:custDataLst>
              <p:tags r:id="rId11"/>
            </p:custDataLst>
          </p:nvPr>
        </p:nvSpPr>
        <p:spPr>
          <a:xfrm>
            <a:off x="1245362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panose="020B0503020204020204" charset="-122"/>
              <a:ea typeface="微软雅黑" panose="020B0503020204020204" charset="-122"/>
            </a:endParaRPr>
          </a:p>
        </p:txBody>
      </p:sp>
      <p:sp>
        <p:nvSpPr>
          <p:cNvPr id="56" name="任意多边形 55"/>
          <p:cNvSpPr/>
          <p:nvPr>
            <p:custDataLst>
              <p:tags r:id="rId12"/>
            </p:custDataLst>
          </p:nvPr>
        </p:nvSpPr>
        <p:spPr>
          <a:xfrm>
            <a:off x="1840357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panose="020B0503020204020204" charset="-122"/>
              <a:ea typeface="微软雅黑" panose="020B0503020204020204" charset="-122"/>
            </a:endParaRPr>
          </a:p>
        </p:txBody>
      </p:sp>
      <p:sp>
        <p:nvSpPr>
          <p:cNvPr id="57" name="任意多边形 56"/>
          <p:cNvSpPr/>
          <p:nvPr>
            <p:custDataLst>
              <p:tags r:id="rId13"/>
            </p:custDataLst>
          </p:nvPr>
        </p:nvSpPr>
        <p:spPr>
          <a:xfrm>
            <a:off x="1985899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400" dirty="0">
                <a:solidFill>
                  <a:srgbClr val="FFFFFF"/>
                </a:solidFill>
                <a:latin typeface="Helvetica Neue" panose="02000503000000020004" charset="0"/>
                <a:ea typeface="黑体-简" panose="02000000000000000000" charset="-122"/>
              </a:rPr>
              <a:t>D</a:t>
            </a:r>
            <a:endParaRPr lang="en-US" altLang="zh-CN" sz="2400" dirty="0">
              <a:solidFill>
                <a:srgbClr val="FFFFFF"/>
              </a:solidFill>
              <a:latin typeface="Helvetica Neue" panose="02000503000000020004" charset="0"/>
              <a:ea typeface="黑体-简" panose="02000000000000000000" charset="-122"/>
            </a:endParaRPr>
          </a:p>
        </p:txBody>
      </p:sp>
      <p:sp>
        <p:nvSpPr>
          <p:cNvPr id="58" name="任意多边形 57"/>
          <p:cNvSpPr/>
          <p:nvPr>
            <p:custDataLst>
              <p:tags r:id="rId14"/>
            </p:custDataLst>
          </p:nvPr>
        </p:nvSpPr>
        <p:spPr>
          <a:xfrm>
            <a:off x="1785239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panose="020B0503020204020204" charset="-122"/>
              <a:ea typeface="微软雅黑" panose="020B0503020204020204" charset="-122"/>
            </a:endParaRPr>
          </a:p>
        </p:txBody>
      </p:sp>
      <p:sp>
        <p:nvSpPr>
          <p:cNvPr id="59" name="矩形 58"/>
          <p:cNvSpPr/>
          <p:nvPr>
            <p:custDataLst>
              <p:tags r:id="rId15"/>
            </p:custDataLst>
          </p:nvPr>
        </p:nvSpPr>
        <p:spPr>
          <a:xfrm>
            <a:off x="2207895" y="567547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实时性</a:t>
            </a:r>
            <a:endParaRPr lang="zh-CN" altLang="en-US" sz="3200" spc="150">
              <a:solidFill>
                <a:srgbClr val="FFFFFF"/>
              </a:solidFill>
              <a:latin typeface="Helvetica Neue" panose="02000503000000020004" charset="0"/>
              <a:ea typeface="黑体-简" panose="02000000000000000000" charset="-122"/>
            </a:endParaRPr>
          </a:p>
        </p:txBody>
      </p:sp>
      <p:sp>
        <p:nvSpPr>
          <p:cNvPr id="60" name="矩形 59"/>
          <p:cNvSpPr/>
          <p:nvPr>
            <p:custDataLst>
              <p:tags r:id="rId16"/>
            </p:custDataLst>
          </p:nvPr>
        </p:nvSpPr>
        <p:spPr>
          <a:xfrm>
            <a:off x="7606665" y="5766275"/>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操作简单</a:t>
            </a:r>
            <a:endParaRPr lang="zh-CN" altLang="en-US" sz="3200" spc="150">
              <a:solidFill>
                <a:srgbClr val="FFFFFF"/>
              </a:solidFill>
              <a:latin typeface="Helvetica Neue" panose="02000503000000020004" charset="0"/>
              <a:ea typeface="黑体-简" panose="02000000000000000000" charset="-122"/>
            </a:endParaRPr>
          </a:p>
        </p:txBody>
      </p:sp>
      <p:sp>
        <p:nvSpPr>
          <p:cNvPr id="61" name="矩形 60"/>
          <p:cNvSpPr/>
          <p:nvPr>
            <p:custDataLst>
              <p:tags r:id="rId17"/>
            </p:custDataLst>
          </p:nvPr>
        </p:nvSpPr>
        <p:spPr>
          <a:xfrm>
            <a:off x="13006070" y="568563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展现形式更丰富</a:t>
            </a:r>
            <a:endParaRPr lang="zh-CN" altLang="en-US" sz="3200" spc="150">
              <a:solidFill>
                <a:srgbClr val="FFFFFF"/>
              </a:solidFill>
              <a:latin typeface="Helvetica Neue" panose="02000503000000020004" charset="0"/>
              <a:ea typeface="黑体-简" panose="02000000000000000000" charset="-122"/>
            </a:endParaRPr>
          </a:p>
        </p:txBody>
      </p:sp>
      <p:sp>
        <p:nvSpPr>
          <p:cNvPr id="62" name="矩形 61"/>
          <p:cNvSpPr/>
          <p:nvPr>
            <p:custDataLst>
              <p:tags r:id="rId18"/>
            </p:custDataLst>
          </p:nvPr>
        </p:nvSpPr>
        <p:spPr>
          <a:xfrm>
            <a:off x="18404205" y="568563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Helvetica Neue" panose="02000503000000020004" charset="0"/>
                <a:ea typeface="黑体-简" panose="02000000000000000000" charset="-122"/>
              </a:rPr>
              <a:t>支持多元数据方式</a:t>
            </a:r>
            <a:endParaRPr lang="zh-CN" altLang="en-US" sz="3200" spc="150">
              <a:solidFill>
                <a:srgbClr val="FFFFFF"/>
              </a:solidFill>
              <a:latin typeface="Helvetica Neue" panose="02000503000000020004" charset="0"/>
              <a:ea typeface="黑体-简" panose="02000000000000000000" charset="-122"/>
            </a:endParaRPr>
          </a:p>
        </p:txBody>
      </p:sp>
      <p:sp>
        <p:nvSpPr>
          <p:cNvPr id="63" name="文本框 62"/>
          <p:cNvSpPr txBox="1"/>
          <p:nvPr>
            <p:custDataLst>
              <p:tags r:id="rId19"/>
            </p:custDataLst>
          </p:nvPr>
        </p:nvSpPr>
        <p:spPr>
          <a:xfrm>
            <a:off x="8143240" y="3358355"/>
            <a:ext cx="7864475" cy="1482090"/>
          </a:xfrm>
          <a:prstGeom prst="rect">
            <a:avLst/>
          </a:prstGeom>
          <a:noFill/>
        </p:spPr>
        <p:txBody>
          <a:bodyPr wrap="square" lIns="90000" tIns="46800" rIns="90000" bIns="45720" rtlCol="0" anchor="ctr">
            <a:noAutofit/>
          </a:bodyPr>
          <a:lstStyle/>
          <a:p>
            <a:pPr algn="ctr">
              <a:lnSpc>
                <a:spcPct val="120000"/>
              </a:lnSpc>
            </a:pPr>
            <a:r>
              <a:rPr lang="zh-CN" altLang="en-US" sz="5400" b="1" kern="1200" spc="300" dirty="0">
                <a:solidFill>
                  <a:srgbClr val="5F5F5F"/>
                </a:solidFill>
                <a:latin typeface="Helvetica Neue" panose="02000503000000020004" charset="0"/>
                <a:ea typeface="黑体-简" panose="02000000000000000000" charset="-122"/>
                <a:cs typeface="+mn-ea"/>
              </a:rPr>
              <a:t>数据可视化的特点</a:t>
            </a:r>
            <a:endParaRPr lang="zh-CN" altLang="en-US" sz="5400" b="1" kern="1200" spc="300" dirty="0">
              <a:solidFill>
                <a:srgbClr val="5F5F5F"/>
              </a:solidFill>
              <a:latin typeface="Helvetica Neue" panose="02000503000000020004" charset="0"/>
              <a:ea typeface="黑体-简" panose="02000000000000000000" charset="-122"/>
              <a:cs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数据可视化的挑战</a:t>
            </a:r>
            <a:endParaRPr lang="zh-CN"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17144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2860" y="255905"/>
            <a:ext cx="555180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数据可视化的挑战</a:t>
            </a:r>
            <a:endParaRPr lang="zh-CN" altLang="en-US" sz="5000" dirty="0">
              <a:solidFill>
                <a:srgbClr val="0C7BE0"/>
              </a:solidFill>
              <a:latin typeface="Helvetica Neue" panose="02000503000000020004" charset="0"/>
              <a:ea typeface="黑体-简" panose="02000000000000000000" charset="-122"/>
            </a:endParaRPr>
          </a:p>
        </p:txBody>
      </p:sp>
      <p:sp>
        <p:nvSpPr>
          <p:cNvPr id="35" name="矩形 34"/>
          <p:cNvSpPr/>
          <p:nvPr>
            <p:custDataLst>
              <p:tags r:id="rId3"/>
            </p:custDataLst>
          </p:nvPr>
        </p:nvSpPr>
        <p:spPr>
          <a:xfrm>
            <a:off x="2406015" y="4372610"/>
            <a:ext cx="4285615" cy="427863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36" name="任意多边形 35"/>
          <p:cNvSpPr/>
          <p:nvPr>
            <p:custDataLst>
              <p:tags r:id="rId4"/>
            </p:custDataLst>
          </p:nvPr>
        </p:nvSpPr>
        <p:spPr>
          <a:xfrm>
            <a:off x="2406015"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A</a:t>
            </a:r>
            <a:endParaRPr lang="en-US" altLang="zh-CN" sz="3200" dirty="0">
              <a:solidFill>
                <a:srgbClr val="2C89CE"/>
              </a:solidFill>
              <a:latin typeface="Helvetica Neue" panose="02000503000000020004" charset="0"/>
              <a:ea typeface="黑体-简" panose="02000000000000000000" charset="-122"/>
            </a:endParaRPr>
          </a:p>
        </p:txBody>
      </p:sp>
      <p:cxnSp>
        <p:nvCxnSpPr>
          <p:cNvPr id="37" name="直接连接符 36"/>
          <p:cNvCxnSpPr/>
          <p:nvPr>
            <p:custDataLst>
              <p:tags r:id="rId5"/>
            </p:custDataLst>
          </p:nvPr>
        </p:nvCxnSpPr>
        <p:spPr>
          <a:xfrm>
            <a:off x="4980940" y="8837930"/>
            <a:ext cx="1711325" cy="0"/>
          </a:xfrm>
          <a:prstGeom prst="line">
            <a:avLst/>
          </a:prstGeom>
          <a:noFill/>
          <a:ln w="6350" cap="flat" cmpd="sng" algn="ctr">
            <a:solidFill>
              <a:srgbClr val="2C89CE"/>
            </a:solidFill>
            <a:prstDash val="solid"/>
            <a:miter lim="800000"/>
          </a:ln>
          <a:effectLst/>
        </p:spPr>
      </p:cxnSp>
      <p:cxnSp>
        <p:nvCxnSpPr>
          <p:cNvPr id="38" name="直接连接符 37"/>
          <p:cNvCxnSpPr/>
          <p:nvPr>
            <p:custDataLst>
              <p:tags r:id="rId6"/>
            </p:custDataLst>
          </p:nvPr>
        </p:nvCxnSpPr>
        <p:spPr>
          <a:xfrm>
            <a:off x="2406015" y="8837930"/>
            <a:ext cx="1711325" cy="0"/>
          </a:xfrm>
          <a:prstGeom prst="line">
            <a:avLst/>
          </a:prstGeom>
          <a:noFill/>
          <a:ln w="6350" cap="flat" cmpd="sng" algn="ctr">
            <a:solidFill>
              <a:srgbClr val="2C89CE"/>
            </a:solidFill>
            <a:prstDash val="solid"/>
            <a:miter lim="800000"/>
          </a:ln>
          <a:effectLst/>
        </p:spPr>
      </p:cxnSp>
      <p:sp>
        <p:nvSpPr>
          <p:cNvPr id="41" name="矩形 40"/>
          <p:cNvSpPr/>
          <p:nvPr>
            <p:custDataLst>
              <p:tags r:id="rId7"/>
            </p:custDataLst>
          </p:nvPr>
        </p:nvSpPr>
        <p:spPr>
          <a:xfrm>
            <a:off x="9909810" y="4372610"/>
            <a:ext cx="4285615" cy="427863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42" name="任意多边形 41"/>
          <p:cNvSpPr/>
          <p:nvPr>
            <p:custDataLst>
              <p:tags r:id="rId8"/>
            </p:custDataLst>
          </p:nvPr>
        </p:nvSpPr>
        <p:spPr>
          <a:xfrm>
            <a:off x="9909810"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B</a:t>
            </a:r>
            <a:endParaRPr lang="en-US" altLang="zh-CN" sz="3200" dirty="0">
              <a:solidFill>
                <a:srgbClr val="2C89CE"/>
              </a:solidFill>
              <a:latin typeface="Helvetica Neue" panose="02000503000000020004" charset="0"/>
              <a:ea typeface="黑体-简" panose="02000000000000000000" charset="-122"/>
            </a:endParaRPr>
          </a:p>
        </p:txBody>
      </p:sp>
      <p:cxnSp>
        <p:nvCxnSpPr>
          <p:cNvPr id="43" name="直接连接符 42"/>
          <p:cNvCxnSpPr/>
          <p:nvPr>
            <p:custDataLst>
              <p:tags r:id="rId9"/>
            </p:custDataLst>
          </p:nvPr>
        </p:nvCxnSpPr>
        <p:spPr>
          <a:xfrm>
            <a:off x="12484735" y="8837930"/>
            <a:ext cx="1711325" cy="0"/>
          </a:xfrm>
          <a:prstGeom prst="line">
            <a:avLst/>
          </a:prstGeom>
          <a:noFill/>
          <a:ln w="6350" cap="flat" cmpd="sng" algn="ctr">
            <a:solidFill>
              <a:srgbClr val="2C89CE"/>
            </a:solidFill>
            <a:prstDash val="solid"/>
            <a:miter lim="800000"/>
          </a:ln>
          <a:effectLst/>
        </p:spPr>
      </p:cxnSp>
      <p:cxnSp>
        <p:nvCxnSpPr>
          <p:cNvPr id="44" name="直接连接符 43"/>
          <p:cNvCxnSpPr/>
          <p:nvPr>
            <p:custDataLst>
              <p:tags r:id="rId10"/>
            </p:custDataLst>
          </p:nvPr>
        </p:nvCxnSpPr>
        <p:spPr>
          <a:xfrm>
            <a:off x="9909810" y="8837930"/>
            <a:ext cx="1711325" cy="0"/>
          </a:xfrm>
          <a:prstGeom prst="line">
            <a:avLst/>
          </a:prstGeom>
          <a:noFill/>
          <a:ln w="6350" cap="flat" cmpd="sng" algn="ctr">
            <a:solidFill>
              <a:srgbClr val="2C89CE"/>
            </a:solidFill>
            <a:prstDash val="solid"/>
            <a:miter lim="800000"/>
          </a:ln>
          <a:effectLst/>
        </p:spPr>
      </p:cxnSp>
      <p:sp>
        <p:nvSpPr>
          <p:cNvPr id="46" name="矩形 45"/>
          <p:cNvSpPr/>
          <p:nvPr>
            <p:custDataLst>
              <p:tags r:id="rId11"/>
            </p:custDataLst>
          </p:nvPr>
        </p:nvSpPr>
        <p:spPr>
          <a:xfrm>
            <a:off x="17413605" y="4372610"/>
            <a:ext cx="4285615" cy="427863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20204" pitchFamily="34" charset="0"/>
              <a:ea typeface="微软雅黑" panose="020B0503020204020204" charset="-122"/>
            </a:endParaRPr>
          </a:p>
        </p:txBody>
      </p:sp>
      <p:sp>
        <p:nvSpPr>
          <p:cNvPr id="47" name="任意多边形 46"/>
          <p:cNvSpPr/>
          <p:nvPr>
            <p:custDataLst>
              <p:tags r:id="rId12"/>
            </p:custDataLst>
          </p:nvPr>
        </p:nvSpPr>
        <p:spPr>
          <a:xfrm>
            <a:off x="17413605"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Helvetica Neue" panose="02000503000000020004" charset="0"/>
                <a:ea typeface="黑体-简" panose="02000000000000000000" charset="-122"/>
              </a:rPr>
              <a:t>C</a:t>
            </a:r>
            <a:endParaRPr lang="en-US" altLang="zh-CN" sz="3200" dirty="0">
              <a:solidFill>
                <a:srgbClr val="2C89CE"/>
              </a:solidFill>
              <a:latin typeface="Helvetica Neue" panose="02000503000000020004" charset="0"/>
              <a:ea typeface="黑体-简" panose="02000000000000000000" charset="-122"/>
            </a:endParaRPr>
          </a:p>
        </p:txBody>
      </p:sp>
      <p:cxnSp>
        <p:nvCxnSpPr>
          <p:cNvPr id="48" name="直接连接符 47"/>
          <p:cNvCxnSpPr/>
          <p:nvPr>
            <p:custDataLst>
              <p:tags r:id="rId13"/>
            </p:custDataLst>
          </p:nvPr>
        </p:nvCxnSpPr>
        <p:spPr>
          <a:xfrm>
            <a:off x="19988530" y="8837930"/>
            <a:ext cx="1711325" cy="0"/>
          </a:xfrm>
          <a:prstGeom prst="line">
            <a:avLst/>
          </a:prstGeom>
          <a:noFill/>
          <a:ln w="6350" cap="flat" cmpd="sng" algn="ctr">
            <a:solidFill>
              <a:srgbClr val="2C89CE"/>
            </a:solidFill>
            <a:prstDash val="solid"/>
            <a:miter lim="800000"/>
          </a:ln>
          <a:effectLst/>
        </p:spPr>
      </p:cxnSp>
      <p:cxnSp>
        <p:nvCxnSpPr>
          <p:cNvPr id="49" name="直接连接符 48"/>
          <p:cNvCxnSpPr/>
          <p:nvPr>
            <p:custDataLst>
              <p:tags r:id="rId14"/>
            </p:custDataLst>
          </p:nvPr>
        </p:nvCxnSpPr>
        <p:spPr>
          <a:xfrm>
            <a:off x="17413605" y="8837930"/>
            <a:ext cx="1711325" cy="0"/>
          </a:xfrm>
          <a:prstGeom prst="line">
            <a:avLst/>
          </a:prstGeom>
          <a:noFill/>
          <a:ln w="6350" cap="flat" cmpd="sng" algn="ctr">
            <a:solidFill>
              <a:srgbClr val="2C89CE"/>
            </a:solidFill>
            <a:prstDash val="solid"/>
            <a:miter lim="800000"/>
          </a:ln>
          <a:effectLst/>
        </p:spPr>
      </p:cxnSp>
      <p:sp>
        <p:nvSpPr>
          <p:cNvPr id="18" name="文本框 17"/>
          <p:cNvSpPr txBox="1"/>
          <p:nvPr>
            <p:custDataLst>
              <p:tags r:id="rId15"/>
            </p:custDataLst>
          </p:nvPr>
        </p:nvSpPr>
        <p:spPr>
          <a:xfrm>
            <a:off x="2392410"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Helvetica Neue" panose="02000503000000020004" charset="0"/>
                <a:ea typeface="黑体-简" panose="02000000000000000000" charset="-122"/>
              </a:rPr>
              <a:t>数据来源的多元性</a:t>
            </a:r>
            <a:endParaRPr lang="zh-CN" altLang="en-US" sz="3600" spc="150">
              <a:solidFill>
                <a:sysClr val="window" lastClr="FFFFFF"/>
              </a:solidFill>
              <a:latin typeface="Helvetica Neue" panose="02000503000000020004" charset="0"/>
              <a:ea typeface="黑体-简" panose="02000000000000000000" charset="-122"/>
            </a:endParaRPr>
          </a:p>
        </p:txBody>
      </p:sp>
      <p:sp>
        <p:nvSpPr>
          <p:cNvPr id="19" name="文本框 18"/>
          <p:cNvSpPr txBox="1"/>
          <p:nvPr>
            <p:custDataLst>
              <p:tags r:id="rId16"/>
            </p:custDataLst>
          </p:nvPr>
        </p:nvSpPr>
        <p:spPr>
          <a:xfrm>
            <a:off x="9896195"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Helvetica Neue" panose="02000503000000020004" charset="0"/>
                <a:ea typeface="黑体-简" panose="02000000000000000000" charset="-122"/>
              </a:rPr>
              <a:t>大数据的数据量级</a:t>
            </a:r>
            <a:endParaRPr lang="zh-CN" altLang="en-US" sz="3600" spc="150">
              <a:solidFill>
                <a:sysClr val="window" lastClr="FFFFFF"/>
              </a:solidFill>
              <a:latin typeface="Helvetica Neue" panose="02000503000000020004" charset="0"/>
              <a:ea typeface="黑体-简" panose="02000000000000000000" charset="-122"/>
            </a:endParaRPr>
          </a:p>
        </p:txBody>
      </p:sp>
      <p:sp>
        <p:nvSpPr>
          <p:cNvPr id="20" name="文本框 19"/>
          <p:cNvSpPr txBox="1"/>
          <p:nvPr>
            <p:custDataLst>
              <p:tags r:id="rId17"/>
            </p:custDataLst>
          </p:nvPr>
        </p:nvSpPr>
        <p:spPr>
          <a:xfrm>
            <a:off x="17399980"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Helvetica Neue" panose="02000503000000020004" charset="0"/>
                <a:ea typeface="黑体-简" panose="02000000000000000000" charset="-122"/>
              </a:rPr>
              <a:t>数据的变化</a:t>
            </a:r>
            <a:endParaRPr lang="zh-CN" altLang="en-US" sz="3600" spc="150">
              <a:solidFill>
                <a:sysClr val="window" lastClr="FFFFFF"/>
              </a:solidFill>
              <a:latin typeface="Helvetica Neue" panose="02000503000000020004" charset="0"/>
              <a:ea typeface="黑体-简" panose="02000000000000000000" charset="-122"/>
            </a:endParaRPr>
          </a:p>
        </p:txBody>
      </p:sp>
      <p:sp>
        <p:nvSpPr>
          <p:cNvPr id="21" name="文本框 50"/>
          <p:cNvSpPr txBox="1"/>
          <p:nvPr>
            <p:custDataLst>
              <p:tags r:id="rId18"/>
            </p:custDataLst>
          </p:nvPr>
        </p:nvSpPr>
        <p:spPr>
          <a:xfrm>
            <a:off x="9014264" y="2133566"/>
            <a:ext cx="6354203" cy="646331"/>
          </a:xfrm>
          <a:prstGeom prst="rect">
            <a:avLst/>
          </a:prstGeom>
          <a:noFill/>
        </p:spPr>
        <p:txBody>
          <a:bodyPr wrap="square" rtlCol="0" anchor="ctr">
            <a:noAutofit/>
          </a:bodyPr>
          <a:lstStyle>
            <a:defPPr>
              <a:defRPr lang="zh-CN"/>
            </a:defPPr>
            <a:lvl1pPr marL="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5F5F5F"/>
                </a:solidFill>
                <a:latin typeface="Arial" panose="020B0604020202020204" pitchFamily="34" charset="0"/>
                <a:ea typeface="微软雅黑" panose="020B0503020204020204" charset="-122"/>
                <a:cs typeface="+mn-ea"/>
              </a:defRPr>
            </a:lvl9pPr>
          </a:lstStyle>
          <a:p>
            <a:pPr algn="ctr">
              <a:lnSpc>
                <a:spcPct val="120000"/>
              </a:lnSpc>
            </a:pPr>
            <a:r>
              <a:rPr lang="zh-CN" altLang="en-US" sz="5400" b="1" spc="300" dirty="0">
                <a:latin typeface="Helvetica Neue" panose="02000503000000020004" charset="0"/>
                <a:ea typeface="黑体-简" panose="02000000000000000000" charset="-122"/>
              </a:rPr>
              <a:t>数据可视化挑战</a:t>
            </a:r>
            <a:endParaRPr lang="zh-CN" altLang="en-US" sz="5400" b="1" spc="300" dirty="0">
              <a:latin typeface="Helvetica Neue" panose="02000503000000020004" charset="0"/>
              <a:ea typeface="黑体-简" panose="02000000000000000000"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数据分析</a:t>
            </a:r>
            <a:endParaRPr lang="zh-CN"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0A7BE0"/>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19835" y="2064067"/>
            <a:ext cx="10854055" cy="1880235"/>
            <a:chOff x="7429" y="2788"/>
            <a:chExt cx="23480" cy="4115"/>
          </a:xfrm>
        </p:grpSpPr>
        <p:sp>
          <p:nvSpPr>
            <p:cNvPr id="204" name="Dataease 快速安装与在线文档"/>
            <p:cNvSpPr txBox="1"/>
            <p:nvPr/>
          </p:nvSpPr>
          <p:spPr>
            <a:xfrm>
              <a:off x="12585" y="3862"/>
              <a:ext cx="18324" cy="241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dirty="0" err="1">
                  <a:latin typeface="Helvetica Neue" panose="02000503000000020004" charset="0"/>
                  <a:ea typeface="黑体-简" panose="02000000000000000000" charset="-122"/>
                </a:rPr>
                <a:t>数据可视化</a:t>
              </a:r>
              <a:r>
                <a:rPr lang="zh-CN" dirty="0">
                  <a:latin typeface="Helvetica Neue" panose="02000503000000020004" charset="0"/>
                  <a:ea typeface="黑体-简" panose="02000000000000000000" charset="-122"/>
                </a:rPr>
                <a:t>基础</a:t>
              </a:r>
              <a:endParaRPr lang="zh-CN" dirty="0">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1219835" y="4839653"/>
            <a:ext cx="10854055" cy="1880235"/>
            <a:chOff x="7429" y="7141"/>
            <a:chExt cx="23477" cy="4115"/>
          </a:xfrm>
        </p:grpSpPr>
        <p:sp>
          <p:nvSpPr>
            <p:cNvPr id="205" name="DataEase 功能架构介绍"/>
            <p:cNvSpPr txBox="1"/>
            <p:nvPr/>
          </p:nvSpPr>
          <p:spPr>
            <a:xfrm>
              <a:off x="12588" y="8359"/>
              <a:ext cx="18318"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1257300" y="7603808"/>
            <a:ext cx="10854055" cy="1880235"/>
            <a:chOff x="7488" y="11494"/>
            <a:chExt cx="23483" cy="4115"/>
          </a:xfrm>
        </p:grpSpPr>
        <p:sp>
          <p:nvSpPr>
            <p:cNvPr id="206" name="DataEase 数据分析与仪表板制作实战"/>
            <p:cNvSpPr txBox="1"/>
            <p:nvPr/>
          </p:nvSpPr>
          <p:spPr>
            <a:xfrm>
              <a:off x="12647" y="1267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rPr>
                <a:t>3</a:t>
              </a:r>
              <a:endParaRPr sz="8300">
                <a:latin typeface="Helvetica Neue" panose="02000503000000020004" charset="0"/>
                <a:ea typeface="黑体-简" panose="02000000000000000000" charset="-122"/>
              </a:endParaRPr>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1257300" y="10367963"/>
            <a:ext cx="10854055" cy="1880235"/>
            <a:chOff x="7488" y="15847"/>
            <a:chExt cx="23483" cy="4115"/>
          </a:xfrm>
        </p:grpSpPr>
        <p:sp>
          <p:nvSpPr>
            <p:cNvPr id="207" name="DataEase 数据分析与仪表板制作实战"/>
            <p:cNvSpPr txBox="1"/>
            <p:nvPr/>
          </p:nvSpPr>
          <p:spPr>
            <a:xfrm>
              <a:off x="12647" y="1699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cs typeface="Trebuchet MS Bold" panose="020B0703020202090204" charset="0"/>
                </a:rPr>
                <a:t>4</a:t>
              </a:r>
              <a:endParaRPr sz="8300">
                <a:latin typeface="Helvetica Neue" panose="02000503000000020004" charset="0"/>
                <a:ea typeface="黑体-简" panose="02000000000000000000" charset="-122"/>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12197080" y="2064067"/>
            <a:ext cx="10854055" cy="1880235"/>
            <a:chOff x="7429" y="2788"/>
            <a:chExt cx="23480" cy="4115"/>
          </a:xfrm>
        </p:grpSpPr>
        <p:sp>
          <p:nvSpPr>
            <p:cNvPr id="7" name="Dataease 快速安装与在线文档"/>
            <p:cNvSpPr txBox="1"/>
            <p:nvPr>
              <p:custDataLst>
                <p:tags r:id="rId1"/>
              </p:custDataLst>
            </p:nvPr>
          </p:nvSpPr>
          <p:spPr>
            <a:xfrm>
              <a:off x="12585" y="3862"/>
              <a:ext cx="18324" cy="241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0" name="组合 9"/>
          <p:cNvGrpSpPr/>
          <p:nvPr/>
        </p:nvGrpSpPr>
        <p:grpSpPr>
          <a:xfrm>
            <a:off x="12197080" y="4839653"/>
            <a:ext cx="10854055" cy="1880235"/>
            <a:chOff x="7429" y="7141"/>
            <a:chExt cx="23477" cy="4115"/>
          </a:xfrm>
        </p:grpSpPr>
        <p:sp>
          <p:nvSpPr>
            <p:cNvPr id="11" name="DataEase 功能架构介绍"/>
            <p:cNvSpPr txBox="1"/>
            <p:nvPr>
              <p:custDataLst>
                <p:tags r:id="rId4"/>
              </p:custDataLst>
            </p:nvPr>
          </p:nvSpPr>
          <p:spPr>
            <a:xfrm>
              <a:off x="12588" y="8359"/>
              <a:ext cx="18318"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6</a:t>
              </a:r>
              <a:endParaRPr lang="en-US" sz="8300">
                <a:latin typeface="Helvetica Neue" panose="02000503000000020004" charset="0"/>
                <a:ea typeface="黑体-简" panose="02000000000000000000" charset="-122"/>
                <a:cs typeface="Trebuchet MS Bold" panose="020B0703020202090204" charset="0"/>
              </a:endParaRPr>
            </a:p>
          </p:txBody>
        </p:sp>
        <p:sp>
          <p:nvSpPr>
            <p:cNvPr id="13" name="线条"/>
            <p:cNvSpPr/>
            <p:nvPr>
              <p:custDataLst>
                <p:tags r:id="rId6"/>
              </p:custDataLst>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12234545" y="7603808"/>
            <a:ext cx="10854055" cy="1880235"/>
            <a:chOff x="7488" y="11494"/>
            <a:chExt cx="23483" cy="4115"/>
          </a:xfrm>
        </p:grpSpPr>
        <p:sp>
          <p:nvSpPr>
            <p:cNvPr id="15" name="DataEase 数据分析与仪表板制作实战"/>
            <p:cNvSpPr txBox="1"/>
            <p:nvPr>
              <p:custDataLst>
                <p:tags r:id="rId7"/>
              </p:custDataLst>
            </p:nvPr>
          </p:nvSpPr>
          <p:spPr>
            <a:xfrm>
              <a:off x="12647" y="1267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7</a:t>
              </a:r>
              <a:endParaRPr lang="en-US" sz="8300">
                <a:latin typeface="Helvetica Neue" panose="02000503000000020004" charset="0"/>
                <a:ea typeface="黑体-简" panose="02000000000000000000" charset="-122"/>
                <a:cs typeface="Trebuchet MS Bold" panose="020B0703020202090204" charset="0"/>
              </a:endParaRPr>
            </a:p>
          </p:txBody>
        </p:sp>
        <p:sp>
          <p:nvSpPr>
            <p:cNvPr id="17" name="线条"/>
            <p:cNvSpPr/>
            <p:nvPr>
              <p:custDataLst>
                <p:tags r:id="rId9"/>
              </p:custDataLst>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8" name="组合 17"/>
          <p:cNvGrpSpPr/>
          <p:nvPr/>
        </p:nvGrpSpPr>
        <p:grpSpPr>
          <a:xfrm>
            <a:off x="12234545" y="10367963"/>
            <a:ext cx="10854055" cy="1880235"/>
            <a:chOff x="7488" y="15847"/>
            <a:chExt cx="23483" cy="4115"/>
          </a:xfrm>
        </p:grpSpPr>
        <p:sp>
          <p:nvSpPr>
            <p:cNvPr id="19" name="DataEase 数据分析与仪表板制作实战"/>
            <p:cNvSpPr txBox="1"/>
            <p:nvPr>
              <p:custDataLst>
                <p:tags r:id="rId10"/>
              </p:custDataLst>
            </p:nvPr>
          </p:nvSpPr>
          <p:spPr>
            <a:xfrm>
              <a:off x="12647" y="16998"/>
              <a:ext cx="18324" cy="241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8</a:t>
              </a:r>
              <a:endParaRPr lang="en-US" sz="8300">
                <a:latin typeface="Helvetica Neue" panose="02000503000000020004" charset="0"/>
                <a:ea typeface="黑体-简" panose="02000000000000000000" charset="-122"/>
                <a:cs typeface="Trebuchet MS Bold" panose="020B0703020202090204" charset="0"/>
              </a:endParaRPr>
            </a:p>
          </p:txBody>
        </p:sp>
        <p:sp>
          <p:nvSpPr>
            <p:cNvPr id="21" name="线条"/>
            <p:cNvSpPr/>
            <p:nvPr>
              <p:custDataLst>
                <p:tags r:id="rId12"/>
              </p:custDataLst>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pexels-lilartsy-1925536"/>
          <p:cNvPicPr>
            <a:picLocks noChangeAspect="1"/>
          </p:cNvPicPr>
          <p:nvPr/>
        </p:nvPicPr>
        <p:blipFill>
          <a:blip r:embed="rId1"/>
          <a:srcRect l="20846" t="29852" r="8377" b="29861"/>
          <a:stretch>
            <a:fillRect/>
          </a:stretch>
        </p:blipFill>
        <p:spPr>
          <a:xfrm>
            <a:off x="8459470" y="3413760"/>
            <a:ext cx="14561820" cy="5525770"/>
          </a:xfrm>
          <a:custGeom>
            <a:avLst/>
            <a:gdLst/>
            <a:ahLst/>
            <a:cxnLst>
              <a:cxn ang="3">
                <a:pos x="hc" y="t"/>
              </a:cxn>
              <a:cxn ang="cd2">
                <a:pos x="l" y="vc"/>
              </a:cxn>
              <a:cxn ang="cd4">
                <a:pos x="hc" y="b"/>
              </a:cxn>
              <a:cxn ang="0">
                <a:pos x="r" y="vc"/>
              </a:cxn>
            </a:cxnLst>
            <a:rect l="l" t="t" r="r" b="b"/>
            <a:pathLst>
              <a:path w="11466" h="4351">
                <a:moveTo>
                  <a:pt x="0" y="632"/>
                </a:moveTo>
                <a:cubicBezTo>
                  <a:pt x="0" y="283"/>
                  <a:pt x="283" y="0"/>
                  <a:pt x="632" y="0"/>
                </a:cubicBezTo>
                <a:lnTo>
                  <a:pt x="10834" y="0"/>
                </a:lnTo>
                <a:cubicBezTo>
                  <a:pt x="11183" y="0"/>
                  <a:pt x="11466" y="283"/>
                  <a:pt x="11466" y="632"/>
                </a:cubicBezTo>
                <a:lnTo>
                  <a:pt x="11466" y="3719"/>
                </a:lnTo>
                <a:cubicBezTo>
                  <a:pt x="11466" y="4068"/>
                  <a:pt x="11183" y="4351"/>
                  <a:pt x="10834" y="4351"/>
                </a:cubicBezTo>
                <a:lnTo>
                  <a:pt x="632" y="4351"/>
                </a:lnTo>
                <a:cubicBezTo>
                  <a:pt x="283" y="4351"/>
                  <a:pt x="0" y="4068"/>
                  <a:pt x="0" y="3719"/>
                </a:cubicBezTo>
                <a:lnTo>
                  <a:pt x="0" y="632"/>
                </a:lnTo>
                <a:close/>
              </a:path>
            </a:pathLst>
          </a:custGeom>
        </p:spPr>
      </p:pic>
      <p:sp>
        <p:nvSpPr>
          <p:cNvPr id="4" name="任意多边形 3"/>
          <p:cNvSpPr/>
          <p:nvPr/>
        </p:nvSpPr>
        <p:spPr>
          <a:xfrm rot="16200000" flipH="1">
            <a:off x="1853565" y="2809240"/>
            <a:ext cx="5936615" cy="7148830"/>
          </a:xfrm>
          <a:custGeom>
            <a:avLst/>
            <a:gdLst>
              <a:gd name="connsiteX0" fmla="*/ 0 w 4594"/>
              <a:gd name="connsiteY0" fmla="*/ 766 h 5272"/>
              <a:gd name="connsiteX1" fmla="*/ 766 w 4594"/>
              <a:gd name="connsiteY1" fmla="*/ 0 h 5272"/>
              <a:gd name="connsiteX2" fmla="*/ 766 w 4594"/>
              <a:gd name="connsiteY2" fmla="*/ 0 h 5272"/>
              <a:gd name="connsiteX3" fmla="*/ 766 w 4594"/>
              <a:gd name="connsiteY3" fmla="*/ 0 h 5272"/>
              <a:gd name="connsiteX4" fmla="*/ 1914 w 4594"/>
              <a:gd name="connsiteY4" fmla="*/ 0 h 5272"/>
              <a:gd name="connsiteX5" fmla="*/ 3828 w 4594"/>
              <a:gd name="connsiteY5" fmla="*/ 0 h 5272"/>
              <a:gd name="connsiteX6" fmla="*/ 4594 w 4594"/>
              <a:gd name="connsiteY6" fmla="*/ 766 h 5272"/>
              <a:gd name="connsiteX7" fmla="*/ 4594 w 4594"/>
              <a:gd name="connsiteY7" fmla="*/ 2749 h 5272"/>
              <a:gd name="connsiteX8" fmla="*/ 4594 w 4594"/>
              <a:gd name="connsiteY8" fmla="*/ 2749 h 5272"/>
              <a:gd name="connsiteX9" fmla="*/ 4594 w 4594"/>
              <a:gd name="connsiteY9" fmla="*/ 3928 h 5272"/>
              <a:gd name="connsiteX10" fmla="*/ 4594 w 4594"/>
              <a:gd name="connsiteY10" fmla="*/ 3947 h 5272"/>
              <a:gd name="connsiteX11" fmla="*/ 3828 w 4594"/>
              <a:gd name="connsiteY11" fmla="*/ 4713 h 5272"/>
              <a:gd name="connsiteX12" fmla="*/ 2697 w 4594"/>
              <a:gd name="connsiteY12" fmla="*/ 4773 h 5272"/>
              <a:gd name="connsiteX13" fmla="*/ 2350 w 4594"/>
              <a:gd name="connsiteY13" fmla="*/ 5272 h 5272"/>
              <a:gd name="connsiteX14" fmla="*/ 2002 w 4594"/>
              <a:gd name="connsiteY14" fmla="*/ 4743 h 5272"/>
              <a:gd name="connsiteX15" fmla="*/ 766 w 4594"/>
              <a:gd name="connsiteY15" fmla="*/ 4713 h 5272"/>
              <a:gd name="connsiteX16" fmla="*/ 0 w 4594"/>
              <a:gd name="connsiteY16" fmla="*/ 3947 h 5272"/>
              <a:gd name="connsiteX17" fmla="*/ 0 w 4594"/>
              <a:gd name="connsiteY17" fmla="*/ 3928 h 5272"/>
              <a:gd name="connsiteX18" fmla="*/ 0 w 4594"/>
              <a:gd name="connsiteY18" fmla="*/ 2749 h 5272"/>
              <a:gd name="connsiteX19" fmla="*/ 0 w 4594"/>
              <a:gd name="connsiteY19" fmla="*/ 2749 h 5272"/>
              <a:gd name="connsiteX20" fmla="*/ 0 w 4594"/>
              <a:gd name="connsiteY20" fmla="*/ 766 h 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4" h="5272">
                <a:moveTo>
                  <a:pt x="0" y="766"/>
                </a:moveTo>
                <a:cubicBezTo>
                  <a:pt x="0" y="343"/>
                  <a:pt x="343" y="0"/>
                  <a:pt x="766" y="0"/>
                </a:cubicBezTo>
                <a:lnTo>
                  <a:pt x="766" y="0"/>
                </a:lnTo>
                <a:lnTo>
                  <a:pt x="766" y="0"/>
                </a:lnTo>
                <a:lnTo>
                  <a:pt x="1914" y="0"/>
                </a:lnTo>
                <a:lnTo>
                  <a:pt x="3828" y="0"/>
                </a:lnTo>
                <a:cubicBezTo>
                  <a:pt x="4251" y="0"/>
                  <a:pt x="4594" y="343"/>
                  <a:pt x="4594" y="766"/>
                </a:cubicBezTo>
                <a:lnTo>
                  <a:pt x="4594" y="2749"/>
                </a:lnTo>
                <a:lnTo>
                  <a:pt x="4594" y="2749"/>
                </a:lnTo>
                <a:lnTo>
                  <a:pt x="4594" y="3928"/>
                </a:lnTo>
                <a:lnTo>
                  <a:pt x="4594" y="3947"/>
                </a:lnTo>
                <a:cubicBezTo>
                  <a:pt x="4594" y="4370"/>
                  <a:pt x="4251" y="4713"/>
                  <a:pt x="3828" y="4713"/>
                </a:cubicBezTo>
                <a:lnTo>
                  <a:pt x="2697" y="4773"/>
                </a:lnTo>
                <a:lnTo>
                  <a:pt x="2350" y="5272"/>
                </a:lnTo>
                <a:lnTo>
                  <a:pt x="2002" y="4743"/>
                </a:lnTo>
                <a:lnTo>
                  <a:pt x="766" y="4713"/>
                </a:lnTo>
                <a:cubicBezTo>
                  <a:pt x="343" y="4713"/>
                  <a:pt x="0" y="4370"/>
                  <a:pt x="0" y="3947"/>
                </a:cubicBezTo>
                <a:lnTo>
                  <a:pt x="0" y="3928"/>
                </a:lnTo>
                <a:lnTo>
                  <a:pt x="0" y="2749"/>
                </a:lnTo>
                <a:lnTo>
                  <a:pt x="0" y="2749"/>
                </a:lnTo>
                <a:lnTo>
                  <a:pt x="0" y="766"/>
                </a:lnTo>
                <a:close/>
              </a:path>
            </a:pathLst>
          </a:custGeom>
          <a:noFill/>
          <a:ln w="19050">
            <a:solidFill>
              <a:srgbClr val="264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5" name="文本框 4"/>
          <p:cNvSpPr txBox="1"/>
          <p:nvPr/>
        </p:nvSpPr>
        <p:spPr>
          <a:xfrm>
            <a:off x="2032635" y="4183380"/>
            <a:ext cx="4450080" cy="953135"/>
          </a:xfrm>
          <a:prstGeom prst="rect">
            <a:avLst/>
          </a:prstGeom>
          <a:noFill/>
        </p:spPr>
        <p:txBody>
          <a:bodyPr wrap="none" rtlCol="0">
            <a:spAutoFit/>
          </a:bodyPr>
          <a:lstStyle/>
          <a:p>
            <a:pPr algn="ctr"/>
            <a:r>
              <a:rPr lang="zh-CN" altLang="en-US" sz="5600">
                <a:solidFill>
                  <a:srgbClr val="26476A"/>
                </a:solidFill>
                <a:latin typeface="Helvetica Neue" panose="02000503000000020004" charset="0"/>
                <a:ea typeface="黑体-简" panose="02000000000000000000" charset="-122"/>
                <a:sym typeface="+mn-ea"/>
              </a:rPr>
              <a:t>数据分析概念</a:t>
            </a:r>
            <a:endParaRPr lang="zh-CN" altLang="en-US" sz="5600">
              <a:solidFill>
                <a:srgbClr val="26476A"/>
              </a:solidFill>
              <a:latin typeface="Helvetica Neue" panose="02000503000000020004" charset="0"/>
              <a:ea typeface="黑体-简" panose="02000000000000000000" charset="-122"/>
              <a:sym typeface="+mn-ea"/>
            </a:endParaRPr>
          </a:p>
        </p:txBody>
      </p:sp>
      <p:sp>
        <p:nvSpPr>
          <p:cNvPr id="6" name="文本框 5"/>
          <p:cNvSpPr txBox="1"/>
          <p:nvPr/>
        </p:nvSpPr>
        <p:spPr>
          <a:xfrm>
            <a:off x="1725930" y="5723890"/>
            <a:ext cx="5566410" cy="3107690"/>
          </a:xfrm>
          <a:prstGeom prst="rect">
            <a:avLst/>
          </a:prstGeom>
          <a:noFill/>
        </p:spPr>
        <p:txBody>
          <a:bodyPr wrap="square" rtlCol="0" anchor="t">
            <a:spAutoFit/>
          </a:bodyPr>
          <a:lstStyle/>
          <a:p>
            <a:pPr algn="l"/>
            <a:r>
              <a:rPr lang="zh-CN" altLang="en-US" sz="2800" b="0">
                <a:solidFill>
                  <a:schemeClr val="tx1">
                    <a:lumMod val="65000"/>
                    <a:lumOff val="35000"/>
                  </a:schemeClr>
                </a:solidFill>
                <a:latin typeface="Helvetica Neue" panose="02000503000000020004" charset="0"/>
                <a:ea typeface="黑体-简" panose="02000000000000000000" charset="-122"/>
                <a:sym typeface="+mn-ea"/>
              </a:rPr>
              <a:t>是指用适当的统计分析方法对收集来的大量数据进行分析，将它们加以汇总和理解并消化，以求最大化地开发数据的功能，发挥数据的作用。数据分析是为了提取有用信息和形成结论而对数据加以详细研究和概括总结的过程。</a:t>
            </a:r>
            <a:endParaRPr lang="zh-CN" altLang="en-US" sz="2800" b="0">
              <a:solidFill>
                <a:schemeClr val="tx1">
                  <a:lumMod val="65000"/>
                  <a:lumOff val="35000"/>
                </a:schemeClr>
              </a:solidFill>
              <a:latin typeface="Helvetica Neue" panose="02000503000000020004" charset="0"/>
              <a:ea typeface="黑体-简" panose="02000000000000000000" charset="-122"/>
              <a:sym typeface="+mn-ea"/>
            </a:endParaRPr>
          </a:p>
        </p:txBody>
      </p:sp>
      <p:grpSp>
        <p:nvGrpSpPr>
          <p:cNvPr id="30" name="组合 29"/>
          <p:cNvGrpSpPr/>
          <p:nvPr/>
        </p:nvGrpSpPr>
        <p:grpSpPr>
          <a:xfrm>
            <a:off x="-20955" y="-8255"/>
            <a:ext cx="4324350" cy="1744980"/>
            <a:chOff x="-33" y="-13"/>
            <a:chExt cx="4435" cy="2748"/>
          </a:xfrm>
        </p:grpSpPr>
        <p:sp>
          <p:nvSpPr>
            <p:cNvPr id="31" name="矩形"/>
            <p:cNvSpPr/>
            <p:nvPr>
              <p:custDataLst>
                <p:tags r:id="rId2"/>
              </p:custDataLst>
            </p:nvPr>
          </p:nvSpPr>
          <p:spPr>
            <a:xfrm>
              <a:off x="-33" y="-13"/>
              <a:ext cx="407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2" name="数据可视化对企业的价值"/>
            <p:cNvSpPr txBox="1"/>
            <p:nvPr>
              <p:custDataLst>
                <p:tags r:id="rId3"/>
              </p:custDataLst>
            </p:nvPr>
          </p:nvSpPr>
          <p:spPr>
            <a:xfrm>
              <a:off x="2" y="403"/>
              <a:ext cx="440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数据分析概念</a:t>
              </a:r>
              <a:endParaRPr lang="zh-CN" altLang="en-US" sz="5000" dirty="0">
                <a:solidFill>
                  <a:srgbClr val="0C7BE0"/>
                </a:solidFill>
                <a:latin typeface="Helvetica Neue" panose="02000503000000020004" charset="0"/>
                <a:ea typeface="黑体-简" panose="02000000000000000000" charset="-122"/>
              </a:endParaRPr>
            </a:p>
          </p:txBody>
        </p:sp>
      </p:grpSp>
    </p:spTree>
    <p:custDataLst>
      <p:tags r:id="rId4"/>
    </p:custData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44600" y="26454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5" name="圆角矩形 4"/>
          <p:cNvSpPr/>
          <p:nvPr/>
        </p:nvSpPr>
        <p:spPr>
          <a:xfrm>
            <a:off x="12334240" y="71539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6" name="圆角矩形 5"/>
          <p:cNvSpPr/>
          <p:nvPr/>
        </p:nvSpPr>
        <p:spPr>
          <a:xfrm>
            <a:off x="12334240" y="26454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7" name="圆角矩形 6"/>
          <p:cNvSpPr/>
          <p:nvPr/>
        </p:nvSpPr>
        <p:spPr>
          <a:xfrm>
            <a:off x="1244600" y="71539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8" name="圆角矩形 7"/>
          <p:cNvSpPr/>
          <p:nvPr/>
        </p:nvSpPr>
        <p:spPr>
          <a:xfrm>
            <a:off x="1924050" y="31318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58" name="椭圆 57"/>
          <p:cNvSpPr/>
          <p:nvPr/>
        </p:nvSpPr>
        <p:spPr>
          <a:xfrm>
            <a:off x="8959850" y="34721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59" name="直接连接符 58"/>
          <p:cNvCxnSpPr/>
          <p:nvPr/>
        </p:nvCxnSpPr>
        <p:spPr>
          <a:xfrm>
            <a:off x="9253220" y="37503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52470" y="3238500"/>
            <a:ext cx="3230880" cy="829945"/>
          </a:xfrm>
          <a:prstGeom prst="rect">
            <a:avLst/>
          </a:prstGeom>
          <a:noFill/>
        </p:spPr>
        <p:txBody>
          <a:bodyPr wrap="non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描述性分析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11" name="文本框 10"/>
          <p:cNvSpPr txBox="1"/>
          <p:nvPr/>
        </p:nvSpPr>
        <p:spPr>
          <a:xfrm>
            <a:off x="1818640" y="4606290"/>
            <a:ext cx="9728200" cy="2527935"/>
          </a:xfrm>
          <a:prstGeom prst="rect">
            <a:avLst/>
          </a:prstGeom>
          <a:noFill/>
        </p:spPr>
        <p:txBody>
          <a:bodyPr wrap="square" rtlCol="0" anchor="t">
            <a:spAutoFit/>
          </a:bodyPr>
          <a:lstStyle/>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对数据进行描述，以了解数据的基本特征。</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例如：可以计算数据的平均值、中位数、标准差等统计量，或者绘制数据分布图等。</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lnSpc>
                <a:spcPct val="130000"/>
              </a:lnSpc>
              <a:spcBef>
                <a:spcPts val="0"/>
              </a:spcBef>
              <a:spcAft>
                <a:spcPts val="0"/>
              </a:spcAft>
            </a:pP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lnSpc>
                <a:spcPct val="130000"/>
              </a:lnSpc>
              <a:spcBef>
                <a:spcPts val="0"/>
              </a:spcBef>
              <a:spcAft>
                <a:spcPts val="0"/>
              </a:spcAft>
            </a:pP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sp>
        <p:nvSpPr>
          <p:cNvPr id="12" name="圆角矩形 11"/>
          <p:cNvSpPr/>
          <p:nvPr/>
        </p:nvSpPr>
        <p:spPr>
          <a:xfrm>
            <a:off x="12937490" y="31318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4" name="椭圆 13"/>
          <p:cNvSpPr/>
          <p:nvPr/>
        </p:nvSpPr>
        <p:spPr>
          <a:xfrm>
            <a:off x="19973290" y="34721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15" name="直接连接符 14"/>
          <p:cNvCxnSpPr/>
          <p:nvPr/>
        </p:nvCxnSpPr>
        <p:spPr>
          <a:xfrm>
            <a:off x="20266660" y="37503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265910" y="3238500"/>
            <a:ext cx="3230880" cy="829945"/>
          </a:xfrm>
          <a:prstGeom prst="rect">
            <a:avLst/>
          </a:prstGeom>
          <a:noFill/>
        </p:spPr>
        <p:txBody>
          <a:bodyPr wrap="non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预测性分析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17" name="文本框 16"/>
          <p:cNvSpPr txBox="1"/>
          <p:nvPr/>
        </p:nvSpPr>
        <p:spPr>
          <a:xfrm>
            <a:off x="12832080" y="4606290"/>
            <a:ext cx="9728200" cy="119888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根据现有数据来预测未来的结果。</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例如：可以使用机器学习模型来预测销售额、客户流失率等。</a:t>
            </a: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sp>
        <p:nvSpPr>
          <p:cNvPr id="18" name="圆角矩形 17"/>
          <p:cNvSpPr/>
          <p:nvPr/>
        </p:nvSpPr>
        <p:spPr>
          <a:xfrm>
            <a:off x="2029460" y="76657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20" name="椭圆 19"/>
          <p:cNvSpPr/>
          <p:nvPr/>
        </p:nvSpPr>
        <p:spPr>
          <a:xfrm>
            <a:off x="9065260" y="80060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21" name="直接连接符 20"/>
          <p:cNvCxnSpPr/>
          <p:nvPr/>
        </p:nvCxnSpPr>
        <p:spPr>
          <a:xfrm>
            <a:off x="9358630" y="82842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57880" y="7772400"/>
            <a:ext cx="3231515" cy="829945"/>
          </a:xfrm>
          <a:prstGeom prst="rect">
            <a:avLst/>
          </a:prstGeom>
          <a:noFill/>
        </p:spPr>
        <p:txBody>
          <a:bodyPr wrap="squar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推断性分析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23" name="文本框 22"/>
          <p:cNvSpPr txBox="1"/>
          <p:nvPr/>
        </p:nvSpPr>
        <p:spPr>
          <a:xfrm>
            <a:off x="1924050" y="9140190"/>
            <a:ext cx="9728200" cy="1198880"/>
          </a:xfrm>
          <a:prstGeom prst="rect">
            <a:avLst/>
          </a:prstGeom>
          <a:noFill/>
        </p:spPr>
        <p:txBody>
          <a:bodyPr wrap="square" rtlCol="0" anchor="t">
            <a:spAutoFit/>
          </a:bodyPr>
          <a:lstStyle/>
          <a:p>
            <a:pPr algn="l">
              <a:buNone/>
            </a:pPr>
            <a:r>
              <a:rPr lang="zh-CN" altLang="en-US" sz="2400">
                <a:solidFill>
                  <a:schemeClr val="tx1">
                    <a:lumMod val="65000"/>
                    <a:lumOff val="35000"/>
                  </a:schemeClr>
                </a:solidFill>
                <a:latin typeface="Helvetica Neue" panose="02000503000000020004" charset="0"/>
                <a:ea typeface="黑体-简" panose="02000000000000000000" charset="-122"/>
                <a:sym typeface="+mn-ea"/>
              </a:rPr>
              <a:t>根据样本数据对总体进行推断。</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buNone/>
            </a:pP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buNone/>
            </a:pPr>
            <a:r>
              <a:rPr lang="zh-CN" altLang="en-US" sz="2400">
                <a:solidFill>
                  <a:schemeClr val="tx1">
                    <a:lumMod val="65000"/>
                    <a:lumOff val="35000"/>
                  </a:schemeClr>
                </a:solidFill>
                <a:latin typeface="Helvetica Neue" panose="02000503000000020004" charset="0"/>
                <a:ea typeface="黑体-简" panose="02000000000000000000" charset="-122"/>
                <a:sym typeface="+mn-ea"/>
              </a:rPr>
              <a:t>例如：可以使用统计模型来预测未来趋势、识别异常值等。</a:t>
            </a: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sp>
        <p:nvSpPr>
          <p:cNvPr id="24" name="圆角矩形 23"/>
          <p:cNvSpPr/>
          <p:nvPr/>
        </p:nvSpPr>
        <p:spPr>
          <a:xfrm>
            <a:off x="12937490" y="76657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26" name="椭圆 25"/>
          <p:cNvSpPr/>
          <p:nvPr/>
        </p:nvSpPr>
        <p:spPr>
          <a:xfrm>
            <a:off x="19973290" y="80060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27" name="直接连接符 26"/>
          <p:cNvCxnSpPr/>
          <p:nvPr/>
        </p:nvCxnSpPr>
        <p:spPr>
          <a:xfrm>
            <a:off x="20266660" y="82842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4265910" y="7772400"/>
            <a:ext cx="3230880" cy="829945"/>
          </a:xfrm>
          <a:prstGeom prst="rect">
            <a:avLst/>
          </a:prstGeom>
          <a:noFill/>
        </p:spPr>
        <p:txBody>
          <a:bodyPr wrap="none" rtlCol="0">
            <a:spAutoFit/>
          </a:bodyPr>
          <a:lstStyle/>
          <a:p>
            <a:pPr algn="l"/>
            <a:r>
              <a:rPr lang="zh-CN" altLang="en-US" sz="4800" b="0">
                <a:solidFill>
                  <a:srgbClr val="FFFFFF"/>
                </a:solidFill>
                <a:latin typeface="Helvetica Neue" panose="02000503000000020004" charset="0"/>
                <a:ea typeface="黑体-简" panose="02000000000000000000" charset="-122"/>
                <a:sym typeface="+mn-ea"/>
              </a:rPr>
              <a:t>诊断性分析</a:t>
            </a:r>
            <a:endParaRPr lang="zh-CN" altLang="en-US" sz="4800" b="0">
              <a:solidFill>
                <a:srgbClr val="FFFFFF"/>
              </a:solidFill>
              <a:latin typeface="Helvetica Neue" panose="02000503000000020004" charset="0"/>
              <a:ea typeface="黑体-简" panose="02000000000000000000" charset="-122"/>
              <a:sym typeface="+mn-ea"/>
            </a:endParaRPr>
          </a:p>
        </p:txBody>
      </p:sp>
      <p:sp>
        <p:nvSpPr>
          <p:cNvPr id="29" name="文本框 28"/>
          <p:cNvSpPr txBox="1"/>
          <p:nvPr/>
        </p:nvSpPr>
        <p:spPr>
          <a:xfrm>
            <a:off x="12832080" y="9140190"/>
            <a:ext cx="9728200" cy="119888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根据数据来诊断问题的原因。</a:t>
            </a:r>
            <a:endParaRPr lang="zh-CN" altLang="en-US" sz="2400">
              <a:solidFill>
                <a:schemeClr val="tx1">
                  <a:lumMod val="65000"/>
                  <a:lumOff val="35000"/>
                </a:schemeClr>
              </a:solidFill>
              <a:latin typeface="Helvetica Neue" panose="02000503000000020004" charset="0"/>
              <a:ea typeface="黑体-简" panose="02000000000000000000" charset="-122"/>
            </a:endParaRPr>
          </a:p>
          <a:p>
            <a:pPr algn="l"/>
            <a:endParaRPr lang="zh-CN" altLang="en-US" sz="2400" b="0">
              <a:solidFill>
                <a:srgbClr val="FFFFFF"/>
              </a:solidFill>
              <a:latin typeface="Helvetica Neue" panose="02000503000000020004" charset="0"/>
              <a:ea typeface="黑体-简" panose="02000000000000000000" charset="-122"/>
            </a:endParaRPr>
          </a:p>
          <a:p>
            <a:pPr algn="l"/>
            <a:r>
              <a:rPr lang="zh-CN" altLang="en-US" sz="2400">
                <a:solidFill>
                  <a:schemeClr val="tx1">
                    <a:lumMod val="65000"/>
                    <a:lumOff val="35000"/>
                  </a:schemeClr>
                </a:solidFill>
                <a:latin typeface="Helvetica Neue" panose="02000503000000020004" charset="0"/>
                <a:ea typeface="黑体-简" panose="02000000000000000000" charset="-122"/>
                <a:sym typeface="+mn-ea"/>
              </a:rPr>
              <a:t>例如</a:t>
            </a:r>
            <a:r>
              <a:rPr lang="zh-CN" altLang="en-US" sz="2400">
                <a:solidFill>
                  <a:schemeClr val="tx1">
                    <a:lumMod val="65000"/>
                    <a:lumOff val="35000"/>
                  </a:schemeClr>
                </a:solidFill>
                <a:latin typeface="Helvetica Neue" panose="02000503000000020004" charset="0"/>
                <a:ea typeface="黑体-简" panose="02000000000000000000" charset="-122"/>
              </a:rPr>
              <a:t>：可</a:t>
            </a:r>
            <a:r>
              <a:rPr lang="zh-CN" altLang="en-US" sz="2400">
                <a:solidFill>
                  <a:schemeClr val="tx1">
                    <a:lumMod val="65000"/>
                    <a:lumOff val="35000"/>
                  </a:schemeClr>
                </a:solidFill>
                <a:latin typeface="Helvetica Neue" panose="02000503000000020004" charset="0"/>
                <a:ea typeface="黑体-简" panose="02000000000000000000" charset="-122"/>
                <a:sym typeface="+mn-ea"/>
              </a:rPr>
              <a:t>以使用数据挖掘技术来发现数据中的异常模式、关联关系等。</a:t>
            </a:r>
            <a:endParaRPr lang="zh-CN" altLang="en-US" sz="2400">
              <a:solidFill>
                <a:schemeClr val="tx1">
                  <a:lumMod val="65000"/>
                  <a:lumOff val="35000"/>
                </a:schemeClr>
              </a:solidFill>
              <a:latin typeface="Helvetica Neue" panose="02000503000000020004" charset="0"/>
              <a:ea typeface="黑体-简" panose="02000000000000000000" charset="-122"/>
            </a:endParaRPr>
          </a:p>
        </p:txBody>
      </p:sp>
      <p:grpSp>
        <p:nvGrpSpPr>
          <p:cNvPr id="30" name="组合 29"/>
          <p:cNvGrpSpPr/>
          <p:nvPr/>
        </p:nvGrpSpPr>
        <p:grpSpPr>
          <a:xfrm>
            <a:off x="-20955" y="-8255"/>
            <a:ext cx="4324350" cy="1744980"/>
            <a:chOff x="-33" y="-13"/>
            <a:chExt cx="4435" cy="2748"/>
          </a:xfrm>
        </p:grpSpPr>
        <p:sp>
          <p:nvSpPr>
            <p:cNvPr id="31" name="矩形"/>
            <p:cNvSpPr/>
            <p:nvPr>
              <p:custDataLst>
                <p:tags r:id="rId1"/>
              </p:custDataLst>
            </p:nvPr>
          </p:nvSpPr>
          <p:spPr>
            <a:xfrm>
              <a:off x="-33" y="-13"/>
              <a:ext cx="407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2" name="数据可视化对企业的价值"/>
            <p:cNvSpPr txBox="1"/>
            <p:nvPr>
              <p:custDataLst>
                <p:tags r:id="rId2"/>
              </p:custDataLst>
            </p:nvPr>
          </p:nvSpPr>
          <p:spPr>
            <a:xfrm>
              <a:off x="2" y="403"/>
              <a:ext cx="440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数据分析类别</a:t>
              </a:r>
              <a:endParaRPr lang="zh-CN" altLang="en-US" sz="5000" dirty="0">
                <a:solidFill>
                  <a:srgbClr val="0C7BE0"/>
                </a:solidFill>
                <a:latin typeface="Helvetica Neue" panose="02000503000000020004" charset="0"/>
                <a:ea typeface="黑体-简" panose="02000000000000000000" charset="-122"/>
              </a:endParaRPr>
            </a:p>
          </p:txBody>
        </p:sp>
      </p:gr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6" grpId="0"/>
      <p:bldP spid="16" grpId="1"/>
      <p:bldP spid="22" grpId="0"/>
      <p:bldP spid="22" grpId="1"/>
      <p:bldP spid="28" grpId="0"/>
      <p:bldP spid="2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388239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17145" y="255905"/>
            <a:ext cx="48044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数据分析作用</a:t>
            </a:r>
            <a:endParaRPr lang="zh-CN" altLang="en-US" sz="5000" dirty="0">
              <a:solidFill>
                <a:srgbClr val="0C7BE0"/>
              </a:solidFill>
              <a:latin typeface="Helvetica Neue" panose="02000503000000020004" charset="0"/>
              <a:ea typeface="黑体-简" panose="02000000000000000000" charset="-122"/>
            </a:endParaRPr>
          </a:p>
        </p:txBody>
      </p:sp>
      <p:sp>
        <p:nvSpPr>
          <p:cNvPr id="4" name="椭圆 3"/>
          <p:cNvSpPr/>
          <p:nvPr>
            <p:custDataLst>
              <p:tags r:id="rId3"/>
            </p:custDataLst>
          </p:nvPr>
        </p:nvSpPr>
        <p:spPr>
          <a:xfrm>
            <a:off x="3836035" y="199898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5" name="椭圆 4"/>
          <p:cNvSpPr/>
          <p:nvPr>
            <p:custDataLst>
              <p:tags r:id="rId4"/>
            </p:custDataLst>
          </p:nvPr>
        </p:nvSpPr>
        <p:spPr>
          <a:xfrm>
            <a:off x="5817870" y="545592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6" name="椭圆 5"/>
          <p:cNvSpPr/>
          <p:nvPr>
            <p:custDataLst>
              <p:tags r:id="rId5"/>
            </p:custDataLst>
          </p:nvPr>
        </p:nvSpPr>
        <p:spPr>
          <a:xfrm>
            <a:off x="3836035" y="891286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11" name="文本框 10"/>
          <p:cNvSpPr txBox="1"/>
          <p:nvPr>
            <p:custDataLst>
              <p:tags r:id="rId6"/>
            </p:custDataLst>
          </p:nvPr>
        </p:nvSpPr>
        <p:spPr>
          <a:xfrm>
            <a:off x="7561580" y="3561080"/>
            <a:ext cx="1210437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简单来说就是告诉你过去发生了什么。</a:t>
            </a:r>
            <a:endPar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现状分析一般通过日常通报来完成，如日报、周报、月报等形式。</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30000"/>
              </a:lnSpc>
              <a:spcBef>
                <a:spcPts val="0"/>
              </a:spcBef>
              <a:spcAft>
                <a:spcPts val="0"/>
              </a:spcAft>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2" name="文本框 11"/>
          <p:cNvSpPr txBox="1"/>
          <p:nvPr>
            <p:custDataLst>
              <p:tags r:id="rId7"/>
            </p:custDataLst>
          </p:nvPr>
        </p:nvSpPr>
        <p:spPr>
          <a:xfrm>
            <a:off x="9491980" y="7032625"/>
            <a:ext cx="10587355" cy="2011045"/>
          </a:xfrm>
          <a:prstGeom prst="rect">
            <a:avLst/>
          </a:prstGeom>
          <a:noFill/>
        </p:spPr>
        <p:txBody>
          <a:bodyPr wrap="square" rtlCol="0" anchor="t">
            <a:spAutoFit/>
          </a:bodyPr>
          <a:lstStyle/>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简单来说就是告诉你某一现状什么发生。</a:t>
            </a:r>
            <a:endPar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原因</a:t>
            </a:r>
            <a:r>
              <a:rPr lang="zh-CN" altLang="en-US" sz="3200" b="0">
                <a:solidFill>
                  <a:schemeClr val="tx1">
                    <a:lumMod val="65000"/>
                    <a:lumOff val="35000"/>
                  </a:schemeClr>
                </a:solidFill>
                <a:latin typeface="Helvetica Neue" panose="02000503000000020004" charset="0"/>
                <a:ea typeface="黑体-简" panose="02000000000000000000" charset="-122"/>
                <a:sym typeface="+mn-ea"/>
              </a:rPr>
              <a:t>分析一般通过专题分析来完成，根据企业运营情况选择针对某一现状进行原因分析。</a:t>
            </a:r>
            <a:endParaRPr lang="zh-CN" altLang="en-US" sz="3200" b="0">
              <a:solidFill>
                <a:schemeClr val="tx1">
                  <a:lumMod val="65000"/>
                  <a:lumOff val="35000"/>
                </a:schemeClr>
              </a:solidFill>
              <a:latin typeface="Helvetica Neue" panose="02000503000000020004" charset="0"/>
              <a:ea typeface="黑体-简" panose="02000000000000000000" charset="-122"/>
              <a:sym typeface="+mn-ea"/>
            </a:endParaRPr>
          </a:p>
        </p:txBody>
      </p:sp>
      <p:sp>
        <p:nvSpPr>
          <p:cNvPr id="13" name="文本框 12"/>
          <p:cNvSpPr txBox="1"/>
          <p:nvPr>
            <p:custDataLst>
              <p:tags r:id="rId8"/>
            </p:custDataLst>
          </p:nvPr>
        </p:nvSpPr>
        <p:spPr>
          <a:xfrm>
            <a:off x="7561580" y="10407650"/>
            <a:ext cx="1169924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rPr>
              <a:t>简单来说就是告诉你将来会发生什么。</a:t>
            </a:r>
            <a:endParaRPr lang="zh-CN" altLang="en-US" sz="3200" b="0">
              <a:solidFill>
                <a:schemeClr val="tx1">
                  <a:lumMod val="65000"/>
                  <a:lumOff val="35000"/>
                </a:schemeClr>
              </a:solidFill>
              <a:latin typeface="Helvetica Neue" panose="02000503000000020004" charset="0"/>
              <a:ea typeface="黑体-简" panose="02000000000000000000" charset="-122"/>
            </a:endParaRPr>
          </a:p>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rPr>
              <a:t>预测分析一般通过专题分析来完成，通常在制定企业季度、年度等计划时进行，其开展的频率没有现状分析及原因分析高。</a:t>
            </a:r>
            <a:endParaRPr lang="zh-CN" altLang="en-US" sz="3200" b="0">
              <a:solidFill>
                <a:schemeClr val="tx1">
                  <a:lumMod val="65000"/>
                  <a:lumOff val="35000"/>
                </a:schemeClr>
              </a:solidFill>
              <a:latin typeface="Helvetica Neue" panose="02000503000000020004" charset="0"/>
              <a:ea typeface="黑体-简" panose="02000000000000000000" charset="-122"/>
            </a:endParaRPr>
          </a:p>
        </p:txBody>
      </p:sp>
      <p:sp>
        <p:nvSpPr>
          <p:cNvPr id="14" name="文本框 13"/>
          <p:cNvSpPr txBox="1"/>
          <p:nvPr>
            <p:custDataLst>
              <p:tags r:id="rId9"/>
            </p:custDataLst>
          </p:nvPr>
        </p:nvSpPr>
        <p:spPr>
          <a:xfrm>
            <a:off x="7561580" y="2498725"/>
            <a:ext cx="4630420" cy="768350"/>
          </a:xfrm>
          <a:prstGeom prst="rect">
            <a:avLst/>
          </a:prstGeom>
          <a:noFill/>
        </p:spPr>
        <p:txBody>
          <a:bodyPr wrap="square" rtlCol="0">
            <a:spAutoFit/>
          </a:bodyPr>
          <a:lstStyle/>
          <a:p>
            <a:pPr algn="l"/>
            <a:r>
              <a:rPr lang="zh-CN" altLang="en-US" sz="4400">
                <a:solidFill>
                  <a:srgbClr val="26476A"/>
                </a:solidFill>
                <a:latin typeface="Helvetica Neue" panose="02000503000000020004" charset="0"/>
                <a:ea typeface="黑体-简" panose="02000000000000000000" charset="-122"/>
              </a:rPr>
              <a:t>现状分析</a:t>
            </a:r>
            <a:endParaRPr lang="zh-CN" altLang="en-US" sz="4400">
              <a:solidFill>
                <a:srgbClr val="26476A"/>
              </a:solidFill>
              <a:latin typeface="Helvetica Neue" panose="02000503000000020004" charset="0"/>
              <a:ea typeface="黑体-简" panose="02000000000000000000" charset="-122"/>
            </a:endParaRPr>
          </a:p>
        </p:txBody>
      </p:sp>
      <p:sp>
        <p:nvSpPr>
          <p:cNvPr id="15" name="文本框 14"/>
          <p:cNvSpPr txBox="1"/>
          <p:nvPr>
            <p:custDataLst>
              <p:tags r:id="rId10"/>
            </p:custDataLst>
          </p:nvPr>
        </p:nvSpPr>
        <p:spPr>
          <a:xfrm>
            <a:off x="9491980" y="5993765"/>
            <a:ext cx="4475480" cy="768350"/>
          </a:xfrm>
          <a:prstGeom prst="rect">
            <a:avLst/>
          </a:prstGeom>
          <a:noFill/>
        </p:spPr>
        <p:txBody>
          <a:bodyPr wrap="square" rtlCol="0">
            <a:spAutoFit/>
          </a:bodyPr>
          <a:lstStyle/>
          <a:p>
            <a:pPr algn="l"/>
            <a:r>
              <a:rPr lang="zh-CN" altLang="en-US" sz="4400">
                <a:solidFill>
                  <a:srgbClr val="26476A"/>
                </a:solidFill>
                <a:latin typeface="Helvetica Neue" panose="02000503000000020004" charset="0"/>
                <a:ea typeface="黑体-简" panose="02000000000000000000" charset="-122"/>
              </a:rPr>
              <a:t>原因分析</a:t>
            </a:r>
            <a:endParaRPr lang="zh-CN" altLang="en-US" sz="4400">
              <a:solidFill>
                <a:srgbClr val="26476A"/>
              </a:solidFill>
              <a:latin typeface="Helvetica Neue" panose="02000503000000020004" charset="0"/>
              <a:ea typeface="黑体-简" panose="02000000000000000000" charset="-122"/>
            </a:endParaRPr>
          </a:p>
        </p:txBody>
      </p:sp>
      <p:sp>
        <p:nvSpPr>
          <p:cNvPr id="16" name="文本框 15"/>
          <p:cNvSpPr txBox="1"/>
          <p:nvPr>
            <p:custDataLst>
              <p:tags r:id="rId11"/>
            </p:custDataLst>
          </p:nvPr>
        </p:nvSpPr>
        <p:spPr>
          <a:xfrm>
            <a:off x="7802880" y="9411335"/>
            <a:ext cx="4475480" cy="768350"/>
          </a:xfrm>
          <a:prstGeom prst="rect">
            <a:avLst/>
          </a:prstGeom>
          <a:noFill/>
        </p:spPr>
        <p:txBody>
          <a:bodyPr wrap="square" rtlCol="0">
            <a:spAutoFit/>
          </a:bodyPr>
          <a:lstStyle/>
          <a:p>
            <a:pPr algn="l"/>
            <a:r>
              <a:rPr lang="zh-CN" altLang="en-US" sz="4400">
                <a:solidFill>
                  <a:srgbClr val="26476A"/>
                </a:solidFill>
                <a:latin typeface="Helvetica Neue" panose="02000503000000020004" charset="0"/>
                <a:ea typeface="黑体-简" panose="02000000000000000000" charset="-122"/>
              </a:rPr>
              <a:t>预测分析</a:t>
            </a:r>
            <a:endParaRPr lang="zh-CN" altLang="en-US" sz="4400">
              <a:solidFill>
                <a:srgbClr val="26476A"/>
              </a:solidFill>
              <a:latin typeface="Helvetica Neue" panose="02000503000000020004" charset="0"/>
              <a:ea typeface="黑体-简" panose="02000000000000000000" charset="-122"/>
            </a:endParaRPr>
          </a:p>
        </p:txBody>
      </p:sp>
      <p:pic>
        <p:nvPicPr>
          <p:cNvPr id="19" name="图片 18" descr="343435383135323b333636313332323bcec4b5b5"/>
          <p:cNvPicPr>
            <a:picLocks noChangeAspect="1"/>
          </p:cNvPicPr>
          <p:nvPr>
            <p:custDataLst>
              <p:tags r:id="rId12"/>
            </p:custDataLst>
          </p:nvPr>
        </p:nvPicPr>
        <p:blipFill>
          <a:blip r:embed="rId13"/>
          <a:stretch>
            <a:fillRect/>
          </a:stretch>
        </p:blipFill>
        <p:spPr>
          <a:xfrm>
            <a:off x="4890135" y="2893060"/>
            <a:ext cx="1386840" cy="1270635"/>
          </a:xfrm>
          <a:prstGeom prst="rect">
            <a:avLst/>
          </a:prstGeom>
        </p:spPr>
      </p:pic>
      <p:pic>
        <p:nvPicPr>
          <p:cNvPr id="20" name="图片 19" descr="343435383135323b333733333032353bcec4b5b5"/>
          <p:cNvPicPr>
            <a:picLocks noChangeAspect="1"/>
          </p:cNvPicPr>
          <p:nvPr>
            <p:custDataLst>
              <p:tags r:id="rId14"/>
            </p:custDataLst>
          </p:nvPr>
        </p:nvPicPr>
        <p:blipFill>
          <a:blip r:embed="rId15"/>
          <a:stretch>
            <a:fillRect/>
          </a:stretch>
        </p:blipFill>
        <p:spPr>
          <a:xfrm>
            <a:off x="6791960" y="6348095"/>
            <a:ext cx="1386840" cy="1270635"/>
          </a:xfrm>
          <a:prstGeom prst="rect">
            <a:avLst/>
          </a:prstGeom>
        </p:spPr>
      </p:pic>
      <p:pic>
        <p:nvPicPr>
          <p:cNvPr id="21" name="图片 20" descr="31393935333132383b31393939333839383bd7dcbde1bbe3b1a8"/>
          <p:cNvPicPr>
            <a:picLocks noChangeAspect="1"/>
          </p:cNvPicPr>
          <p:nvPr>
            <p:custDataLst>
              <p:tags r:id="rId16"/>
            </p:custDataLst>
          </p:nvPr>
        </p:nvPicPr>
        <p:blipFill>
          <a:blip r:embed="rId17"/>
          <a:stretch>
            <a:fillRect/>
          </a:stretch>
        </p:blipFill>
        <p:spPr>
          <a:xfrm>
            <a:off x="4810125" y="9806940"/>
            <a:ext cx="1386840" cy="127063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数据可视化工具介绍</a:t>
            </a:r>
            <a:endParaRPr lang="zh-CN"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726630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0640" y="255905"/>
            <a:ext cx="785558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数据可视化分析工具介绍</a:t>
            </a:r>
            <a:endParaRPr lang="zh-CN" altLang="en-US" sz="5000" dirty="0">
              <a:solidFill>
                <a:srgbClr val="0C7BE0"/>
              </a:solidFill>
              <a:latin typeface="Helvetica Neue" panose="02000503000000020004" charset="0"/>
              <a:ea typeface="黑体-简" panose="02000000000000000000" charset="-122"/>
            </a:endParaRPr>
          </a:p>
        </p:txBody>
      </p:sp>
      <p:sp>
        <p:nvSpPr>
          <p:cNvPr id="20" name="圆角矩形 19"/>
          <p:cNvSpPr/>
          <p:nvPr>
            <p:custDataLst>
              <p:tags r:id="rId3"/>
            </p:custDataLst>
          </p:nvPr>
        </p:nvSpPr>
        <p:spPr>
          <a:xfrm rot="2700000">
            <a:off x="5865317"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7" name="圆角矩形 16"/>
          <p:cNvSpPr/>
          <p:nvPr>
            <p:custDataLst>
              <p:tags r:id="rId4"/>
            </p:custDataLst>
          </p:nvPr>
        </p:nvSpPr>
        <p:spPr>
          <a:xfrm rot="2700000">
            <a:off x="2853564" y="7957106"/>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3" name="圆角矩形 22"/>
          <p:cNvSpPr/>
          <p:nvPr>
            <p:custDataLst>
              <p:tags r:id="rId5"/>
            </p:custDataLst>
          </p:nvPr>
        </p:nvSpPr>
        <p:spPr>
          <a:xfrm rot="2700000">
            <a:off x="17605722"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2" name="圆角矩形 21"/>
          <p:cNvSpPr/>
          <p:nvPr>
            <p:custDataLst>
              <p:tags r:id="rId6"/>
            </p:custDataLst>
          </p:nvPr>
        </p:nvSpPr>
        <p:spPr>
          <a:xfrm rot="2700000">
            <a:off x="11735520"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8" name="圆角矩形 17"/>
          <p:cNvSpPr/>
          <p:nvPr>
            <p:custDataLst>
              <p:tags r:id="rId7"/>
            </p:custDataLst>
          </p:nvPr>
        </p:nvSpPr>
        <p:spPr>
          <a:xfrm rot="2700000">
            <a:off x="8740666" y="7957106"/>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1" name="圆角矩形 20"/>
          <p:cNvSpPr/>
          <p:nvPr>
            <p:custDataLst>
              <p:tags r:id="rId8"/>
            </p:custDataLst>
          </p:nvPr>
        </p:nvSpPr>
        <p:spPr>
          <a:xfrm rot="2700000">
            <a:off x="14628975" y="7958313"/>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4" name="圆角矩形 3"/>
          <p:cNvSpPr/>
          <p:nvPr>
            <p:custDataLst>
              <p:tags r:id="rId9"/>
            </p:custDataLst>
          </p:nvPr>
        </p:nvSpPr>
        <p:spPr>
          <a:xfrm rot="2700000">
            <a:off x="2852357"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1" name="圆角矩形 10"/>
          <p:cNvSpPr/>
          <p:nvPr>
            <p:custDataLst>
              <p:tags r:id="rId10"/>
            </p:custDataLst>
          </p:nvPr>
        </p:nvSpPr>
        <p:spPr>
          <a:xfrm rot="2700000">
            <a:off x="5864110"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 name="圆角矩形 12"/>
          <p:cNvSpPr/>
          <p:nvPr>
            <p:custDataLst>
              <p:tags r:id="rId11"/>
            </p:custDataLst>
          </p:nvPr>
        </p:nvSpPr>
        <p:spPr>
          <a:xfrm rot="2700000">
            <a:off x="11734312"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4" name="圆角矩形 13"/>
          <p:cNvSpPr/>
          <p:nvPr>
            <p:custDataLst>
              <p:tags r:id="rId12"/>
            </p:custDataLst>
          </p:nvPr>
        </p:nvSpPr>
        <p:spPr>
          <a:xfrm rot="2700000">
            <a:off x="14624147"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5" name="圆角矩形 14"/>
          <p:cNvSpPr/>
          <p:nvPr>
            <p:custDataLst>
              <p:tags r:id="rId13"/>
            </p:custDataLst>
          </p:nvPr>
        </p:nvSpPr>
        <p:spPr>
          <a:xfrm rot="2700000">
            <a:off x="17604515"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2" name="圆角矩形 11"/>
          <p:cNvSpPr/>
          <p:nvPr>
            <p:custDataLst>
              <p:tags r:id="rId14"/>
            </p:custDataLst>
          </p:nvPr>
        </p:nvSpPr>
        <p:spPr>
          <a:xfrm rot="2700000">
            <a:off x="8739459"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5" name="圆角矩形 24"/>
          <p:cNvSpPr/>
          <p:nvPr>
            <p:custDataLst>
              <p:tags r:id="rId15"/>
            </p:custDataLst>
          </p:nvPr>
        </p:nvSpPr>
        <p:spPr>
          <a:xfrm rot="2700000">
            <a:off x="7260743"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6" name="圆角矩形 25"/>
          <p:cNvSpPr/>
          <p:nvPr>
            <p:custDataLst>
              <p:tags r:id="rId16"/>
            </p:custDataLst>
          </p:nvPr>
        </p:nvSpPr>
        <p:spPr>
          <a:xfrm rot="2700000">
            <a:off x="4248990"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7" name="圆角矩形 26"/>
          <p:cNvSpPr/>
          <p:nvPr>
            <p:custDataLst>
              <p:tags r:id="rId17"/>
            </p:custDataLst>
          </p:nvPr>
        </p:nvSpPr>
        <p:spPr>
          <a:xfrm rot="2700000">
            <a:off x="10137299"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8" name="圆角矩形 27"/>
          <p:cNvSpPr/>
          <p:nvPr>
            <p:custDataLst>
              <p:tags r:id="rId18"/>
            </p:custDataLst>
          </p:nvPr>
        </p:nvSpPr>
        <p:spPr>
          <a:xfrm rot="2700000">
            <a:off x="16025608"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9" name="圆角矩形 28"/>
          <p:cNvSpPr/>
          <p:nvPr>
            <p:custDataLst>
              <p:tags r:id="rId19"/>
            </p:custDataLst>
          </p:nvPr>
        </p:nvSpPr>
        <p:spPr>
          <a:xfrm rot="2700000">
            <a:off x="13132152"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30" name="圆角矩形 29"/>
          <p:cNvSpPr/>
          <p:nvPr>
            <p:custDataLst>
              <p:tags r:id="rId20"/>
            </p:custDataLst>
          </p:nvPr>
        </p:nvSpPr>
        <p:spPr>
          <a:xfrm rot="2700000">
            <a:off x="19003561"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31" name="文本框 30"/>
          <p:cNvSpPr txBox="1"/>
          <p:nvPr>
            <p:custDataLst>
              <p:tags r:id="rId21"/>
            </p:custDataLst>
          </p:nvPr>
        </p:nvSpPr>
        <p:spPr>
          <a:xfrm>
            <a:off x="7313856"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02</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2" name="文本框 31"/>
          <p:cNvSpPr txBox="1"/>
          <p:nvPr>
            <p:custDataLst>
              <p:tags r:id="rId22"/>
            </p:custDataLst>
          </p:nvPr>
        </p:nvSpPr>
        <p:spPr>
          <a:xfrm>
            <a:off x="4302103" y="11879024"/>
            <a:ext cx="965692" cy="613215"/>
          </a:xfrm>
          <a:prstGeom prst="rect">
            <a:avLst/>
          </a:prstGeom>
          <a:noFill/>
        </p:spPr>
        <p:txBody>
          <a:bodyPr wrap="square" bIns="0" rtlCol="0">
            <a:normAutofit/>
            <a:scene3d>
              <a:camera prst="orthographicFront"/>
              <a:lightRig rig="threePt" dir="t"/>
            </a:scene3d>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01</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3" name="文本框 32"/>
          <p:cNvSpPr txBox="1"/>
          <p:nvPr>
            <p:custDataLst>
              <p:tags r:id="rId23"/>
            </p:custDataLst>
          </p:nvPr>
        </p:nvSpPr>
        <p:spPr>
          <a:xfrm>
            <a:off x="10190412" y="11879024"/>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03</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4" name="文本框 33"/>
          <p:cNvSpPr txBox="1"/>
          <p:nvPr>
            <p:custDataLst>
              <p:tags r:id="rId24"/>
            </p:custDataLst>
          </p:nvPr>
        </p:nvSpPr>
        <p:spPr>
          <a:xfrm>
            <a:off x="13184058"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04</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5" name="文本框 34"/>
          <p:cNvSpPr txBox="1"/>
          <p:nvPr>
            <p:custDataLst>
              <p:tags r:id="rId25"/>
            </p:custDataLst>
          </p:nvPr>
        </p:nvSpPr>
        <p:spPr>
          <a:xfrm>
            <a:off x="16078721" y="11879024"/>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05</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6" name="文本框 35"/>
          <p:cNvSpPr txBox="1"/>
          <p:nvPr>
            <p:custDataLst>
              <p:tags r:id="rId26"/>
            </p:custDataLst>
          </p:nvPr>
        </p:nvSpPr>
        <p:spPr>
          <a:xfrm>
            <a:off x="19056674"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06</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63" name="文本框 62"/>
          <p:cNvSpPr txBox="1"/>
          <p:nvPr>
            <p:custDataLst>
              <p:tags r:id="rId27"/>
            </p:custDataLst>
          </p:nvPr>
        </p:nvSpPr>
        <p:spPr>
          <a:xfrm>
            <a:off x="2989968" y="8095469"/>
            <a:ext cx="3587547" cy="671156"/>
          </a:xfrm>
          <a:prstGeom prst="rect">
            <a:avLst/>
          </a:prstGeom>
          <a:noFill/>
        </p:spPr>
        <p:txBody>
          <a:bodyPr wrap="square" bIns="0" rtlCol="0">
            <a:noAutofit/>
          </a:bodyPr>
          <a:lstStyle/>
          <a:p>
            <a:pPr algn="ctr">
              <a:lnSpc>
                <a:spcPct val="130000"/>
              </a:lnSpc>
            </a:pPr>
            <a:r>
              <a:rPr lang="zh-CN" altLang="en-US" sz="4000" b="0">
                <a:solidFill>
                  <a:schemeClr val="tx1">
                    <a:lumMod val="65000"/>
                    <a:lumOff val="35000"/>
                  </a:schemeClr>
                </a:solidFill>
                <a:uFillTx/>
                <a:latin typeface="Helvetica Neue" panose="02000503000000020004" charset="0"/>
                <a:ea typeface="黑体-简" panose="02000000000000000000" charset="-122"/>
              </a:rPr>
              <a:t>Excel</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p:txBody>
      </p:sp>
      <p:sp>
        <p:nvSpPr>
          <p:cNvPr id="37" name="文本框 36"/>
          <p:cNvSpPr txBox="1"/>
          <p:nvPr>
            <p:custDataLst>
              <p:tags r:id="rId28"/>
            </p:custDataLst>
          </p:nvPr>
        </p:nvSpPr>
        <p:spPr>
          <a:xfrm>
            <a:off x="8875863" y="8324069"/>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FineBI</a:t>
            </a:r>
            <a:endParaRPr lang="zh-CN" altLang="en-US" sz="40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39" name="文本框 38"/>
          <p:cNvSpPr txBox="1"/>
          <p:nvPr>
            <p:custDataLst>
              <p:tags r:id="rId29"/>
            </p:custDataLst>
          </p:nvPr>
        </p:nvSpPr>
        <p:spPr>
          <a:xfrm>
            <a:off x="6001721" y="5134851"/>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Tableau</a:t>
            </a:r>
            <a:endParaRPr lang="zh-CN" altLang="en-US" sz="40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41" name="文本框 40"/>
          <p:cNvSpPr txBox="1"/>
          <p:nvPr>
            <p:custDataLst>
              <p:tags r:id="rId30"/>
            </p:custDataLst>
          </p:nvPr>
        </p:nvSpPr>
        <p:spPr>
          <a:xfrm>
            <a:off x="11871924" y="5134851"/>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SmartBI</a:t>
            </a:r>
            <a:endParaRPr lang="zh-CN" altLang="en-US" sz="40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43" name="文本框 42"/>
          <p:cNvSpPr txBox="1"/>
          <p:nvPr>
            <p:custDataLst>
              <p:tags r:id="rId31"/>
            </p:custDataLst>
          </p:nvPr>
        </p:nvSpPr>
        <p:spPr>
          <a:xfrm>
            <a:off x="14761758" y="8381219"/>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DataEase</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p:txBody>
      </p:sp>
      <p:sp>
        <p:nvSpPr>
          <p:cNvPr id="45" name="文本框 44"/>
          <p:cNvSpPr txBox="1"/>
          <p:nvPr>
            <p:custDataLst>
              <p:tags r:id="rId32"/>
            </p:custDataLst>
          </p:nvPr>
        </p:nvSpPr>
        <p:spPr>
          <a:xfrm>
            <a:off x="17741900" y="5891530"/>
            <a:ext cx="3587750" cy="1638935"/>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其它工具</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a:p>
            <a:pPr algn="ctr"/>
            <a:r>
              <a:rPr lang="zh-CN" altLang="en-US" sz="4000" b="0">
                <a:solidFill>
                  <a:schemeClr val="tx1">
                    <a:lumMod val="65000"/>
                    <a:lumOff val="35000"/>
                  </a:schemeClr>
                </a:solidFill>
                <a:uFillTx/>
                <a:latin typeface="Helvetica Neue" panose="02000503000000020004" charset="0"/>
                <a:ea typeface="黑体-简" panose="02000000000000000000" charset="-122"/>
              </a:rPr>
              <a:t>……</a:t>
            </a:r>
            <a:endParaRPr lang="zh-CN" altLang="en-US" sz="4000" b="0">
              <a:solidFill>
                <a:schemeClr val="tx1">
                  <a:lumMod val="65000"/>
                  <a:lumOff val="35000"/>
                </a:schemeClr>
              </a:solidFill>
              <a:uFillTx/>
              <a:latin typeface="Helvetica Neue" panose="02000503000000020004" charset="0"/>
              <a:ea typeface="黑体-简" panose="02000000000000000000" charset="-122"/>
            </a:endParaRPr>
          </a:p>
        </p:txBody>
      </p:sp>
      <p:sp>
        <p:nvSpPr>
          <p:cNvPr id="6" name="文本框 5"/>
          <p:cNvSpPr txBox="1"/>
          <p:nvPr>
            <p:custDataLst>
              <p:tags r:id="rId33"/>
            </p:custDataLst>
          </p:nvPr>
        </p:nvSpPr>
        <p:spPr>
          <a:xfrm>
            <a:off x="7755890" y="1739265"/>
            <a:ext cx="8568690" cy="1866265"/>
          </a:xfrm>
          <a:prstGeom prst="rect">
            <a:avLst/>
          </a:prstGeom>
          <a:noFill/>
        </p:spPr>
        <p:txBody>
          <a:bodyPr wrap="square" bIns="0" rtlCol="0">
            <a:normAutofit/>
          </a:bodyPr>
          <a:lstStyle/>
          <a:p>
            <a:pPr algn="ctr"/>
            <a:r>
              <a:rPr lang="zh-CN" altLang="en-US" sz="4800" b="0">
                <a:solidFill>
                  <a:schemeClr val="tx1">
                    <a:lumMod val="65000"/>
                    <a:lumOff val="35000"/>
                  </a:schemeClr>
                </a:solidFill>
                <a:uFillTx/>
                <a:latin typeface="Helvetica Neue" panose="02000503000000020004" charset="0"/>
                <a:ea typeface="黑体-简" panose="02000000000000000000" charset="-122"/>
              </a:rPr>
              <a:t>常见的数据可视化分析工具</a:t>
            </a:r>
            <a:endParaRPr lang="zh-CN" altLang="en-US" sz="4800" b="0" spc="300">
              <a:solidFill>
                <a:schemeClr val="tx1">
                  <a:lumMod val="65000"/>
                  <a:lumOff val="35000"/>
                </a:schemeClr>
              </a:solidFill>
              <a:uFillTx/>
              <a:latin typeface="Helvetica Neue" panose="02000503000000020004" charset="0"/>
              <a:ea typeface="黑体-简" panose="02000000000000000000" charset="-122"/>
            </a:endParaRPr>
          </a:p>
        </p:txBody>
      </p:sp>
      <p:sp>
        <p:nvSpPr>
          <p:cNvPr id="7" name="菱形 6"/>
          <p:cNvSpPr/>
          <p:nvPr>
            <p:custDataLst>
              <p:tags r:id="rId34"/>
            </p:custDataLst>
          </p:nvPr>
        </p:nvSpPr>
        <p:spPr>
          <a:xfrm flipH="1">
            <a:off x="16324580" y="1835785"/>
            <a:ext cx="454025" cy="578485"/>
          </a:xfrm>
          <a:prstGeom prst="diamond">
            <a:avLst/>
          </a:prstGeom>
          <a:solidFill>
            <a:srgbClr val="00D0FF">
              <a:alpha val="50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8" name="菱形 7"/>
          <p:cNvSpPr/>
          <p:nvPr>
            <p:custDataLst>
              <p:tags r:id="rId35"/>
            </p:custDataLst>
          </p:nvPr>
        </p:nvSpPr>
        <p:spPr>
          <a:xfrm flipH="1">
            <a:off x="15986760" y="1739265"/>
            <a:ext cx="603885" cy="768985"/>
          </a:xfrm>
          <a:prstGeom prst="diamond">
            <a:avLst/>
          </a:prstGeom>
          <a:solidFill>
            <a:srgbClr val="0A7BE0"/>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0" name="矩形 9"/>
          <p:cNvSpPr/>
          <p:nvPr>
            <p:custDataLst>
              <p:tags r:id="rId36"/>
            </p:custDataLst>
          </p:nvPr>
        </p:nvSpPr>
        <p:spPr>
          <a:xfrm>
            <a:off x="3733800" y="2133600"/>
            <a:ext cx="2860040" cy="49530"/>
          </a:xfrm>
          <a:prstGeom prst="rect">
            <a:avLst/>
          </a:prstGeom>
          <a:solidFill>
            <a:srgbClr val="FFFFFF">
              <a:lumMod val="75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6" name="矩形 15"/>
          <p:cNvSpPr/>
          <p:nvPr>
            <p:custDataLst>
              <p:tags r:id="rId37"/>
            </p:custDataLst>
          </p:nvPr>
        </p:nvSpPr>
        <p:spPr>
          <a:xfrm>
            <a:off x="17325340" y="2060575"/>
            <a:ext cx="2860040" cy="49530"/>
          </a:xfrm>
          <a:prstGeom prst="rect">
            <a:avLst/>
          </a:prstGeom>
          <a:solidFill>
            <a:srgbClr val="FFFFFF">
              <a:lumMod val="75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5" name="菱形 4"/>
          <p:cNvSpPr/>
          <p:nvPr>
            <p:custDataLst>
              <p:tags r:id="rId38"/>
            </p:custDataLst>
          </p:nvPr>
        </p:nvSpPr>
        <p:spPr>
          <a:xfrm>
            <a:off x="7140575" y="1833880"/>
            <a:ext cx="454025" cy="578485"/>
          </a:xfrm>
          <a:prstGeom prst="diamond">
            <a:avLst/>
          </a:prstGeom>
          <a:solidFill>
            <a:srgbClr val="00D0FF">
              <a:alpha val="50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9" name="菱形 18"/>
          <p:cNvSpPr/>
          <p:nvPr>
            <p:custDataLst>
              <p:tags r:id="rId39"/>
            </p:custDataLst>
          </p:nvPr>
        </p:nvSpPr>
        <p:spPr>
          <a:xfrm>
            <a:off x="7328535" y="1737360"/>
            <a:ext cx="603885" cy="768985"/>
          </a:xfrm>
          <a:prstGeom prst="diamond">
            <a:avLst/>
          </a:prstGeom>
          <a:solidFill>
            <a:srgbClr val="0A7BE0"/>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pic>
        <p:nvPicPr>
          <p:cNvPr id="47" name="图片 46"/>
          <p:cNvPicPr>
            <a:picLocks noChangeAspect="1"/>
          </p:cNvPicPr>
          <p:nvPr>
            <p:custDataLst>
              <p:tags r:id="rId40"/>
            </p:custDataLst>
          </p:nvPr>
        </p:nvPicPr>
        <p:blipFill>
          <a:blip r:embed="rId41"/>
          <a:stretch>
            <a:fillRect/>
          </a:stretch>
        </p:blipFill>
        <p:spPr>
          <a:xfrm>
            <a:off x="3733800" y="9399270"/>
            <a:ext cx="1959610" cy="1821180"/>
          </a:xfrm>
          <a:prstGeom prst="rect">
            <a:avLst/>
          </a:prstGeom>
        </p:spPr>
      </p:pic>
      <p:pic>
        <p:nvPicPr>
          <p:cNvPr id="48" name="图片 47"/>
          <p:cNvPicPr>
            <a:picLocks noChangeAspect="1"/>
          </p:cNvPicPr>
          <p:nvPr>
            <p:custDataLst>
              <p:tags r:id="rId42"/>
            </p:custDataLst>
          </p:nvPr>
        </p:nvPicPr>
        <p:blipFill>
          <a:blip r:embed="rId43"/>
          <a:stretch>
            <a:fillRect/>
          </a:stretch>
        </p:blipFill>
        <p:spPr>
          <a:xfrm>
            <a:off x="5969000" y="6334125"/>
            <a:ext cx="3690620" cy="998855"/>
          </a:xfrm>
          <a:prstGeom prst="rect">
            <a:avLst/>
          </a:prstGeom>
        </p:spPr>
      </p:pic>
      <p:pic>
        <p:nvPicPr>
          <p:cNvPr id="49" name="图片 48"/>
          <p:cNvPicPr>
            <a:picLocks noChangeAspect="1"/>
          </p:cNvPicPr>
          <p:nvPr>
            <p:custDataLst>
              <p:tags r:id="rId44"/>
            </p:custDataLst>
          </p:nvPr>
        </p:nvPicPr>
        <p:blipFill>
          <a:blip r:embed="rId45"/>
          <a:stretch>
            <a:fillRect/>
          </a:stretch>
        </p:blipFill>
        <p:spPr>
          <a:xfrm>
            <a:off x="9209405" y="9635490"/>
            <a:ext cx="2982595" cy="1118870"/>
          </a:xfrm>
          <a:prstGeom prst="rect">
            <a:avLst/>
          </a:prstGeom>
        </p:spPr>
      </p:pic>
      <p:pic>
        <p:nvPicPr>
          <p:cNvPr id="50" name="图片 49"/>
          <p:cNvPicPr>
            <a:picLocks noChangeAspect="1"/>
          </p:cNvPicPr>
          <p:nvPr>
            <p:custDataLst>
              <p:tags r:id="rId46"/>
            </p:custDataLst>
          </p:nvPr>
        </p:nvPicPr>
        <p:blipFill>
          <a:blip r:embed="rId47"/>
          <a:stretch>
            <a:fillRect/>
          </a:stretch>
        </p:blipFill>
        <p:spPr>
          <a:xfrm>
            <a:off x="12169140" y="6260465"/>
            <a:ext cx="3074670" cy="1118235"/>
          </a:xfrm>
          <a:prstGeom prst="rect">
            <a:avLst/>
          </a:prstGeom>
        </p:spPr>
      </p:pic>
      <p:pic>
        <p:nvPicPr>
          <p:cNvPr id="51" name="图片 50" descr="DataEase-01"/>
          <p:cNvPicPr>
            <a:picLocks noChangeAspect="1"/>
          </p:cNvPicPr>
          <p:nvPr>
            <p:custDataLst>
              <p:tags r:id="rId48"/>
            </p:custDataLst>
          </p:nvPr>
        </p:nvPicPr>
        <p:blipFill>
          <a:blip r:embed="rId49"/>
          <a:stretch>
            <a:fillRect/>
          </a:stretch>
        </p:blipFill>
        <p:spPr>
          <a:xfrm>
            <a:off x="14853285" y="9704070"/>
            <a:ext cx="3353435" cy="86423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173609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6350" y="255905"/>
            <a:ext cx="187706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Excel</a:t>
            </a:r>
            <a:endParaRPr lang="en-US" altLang="zh-CN" sz="5000" dirty="0">
              <a:solidFill>
                <a:srgbClr val="0C7BE0"/>
              </a:solidFill>
              <a:latin typeface="Helvetica Neue" panose="02000503000000020004" charset="0"/>
              <a:ea typeface="黑体-简" panose="02000000000000000000" charset="-122"/>
            </a:endParaRPr>
          </a:p>
        </p:txBody>
      </p:sp>
      <p:pic>
        <p:nvPicPr>
          <p:cNvPr id="4" name="图片 3"/>
          <p:cNvPicPr>
            <a:picLocks noChangeAspect="1"/>
          </p:cNvPicPr>
          <p:nvPr>
            <p:custDataLst>
              <p:tags r:id="rId3"/>
            </p:custDataLst>
          </p:nvPr>
        </p:nvPicPr>
        <p:blipFill>
          <a:blip r:embed="rId4"/>
          <a:stretch>
            <a:fillRect/>
          </a:stretch>
        </p:blipFill>
        <p:spPr>
          <a:xfrm>
            <a:off x="9349105" y="2095500"/>
            <a:ext cx="13554075" cy="9525000"/>
          </a:xfrm>
          <a:prstGeom prst="rect">
            <a:avLst/>
          </a:prstGeom>
        </p:spPr>
      </p:pic>
      <p:sp>
        <p:nvSpPr>
          <p:cNvPr id="5" name="文本框 4"/>
          <p:cNvSpPr txBox="1"/>
          <p:nvPr/>
        </p:nvSpPr>
        <p:spPr>
          <a:xfrm>
            <a:off x="1328420" y="1591945"/>
            <a:ext cx="7534910" cy="714057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微软公司的办公软件之一。</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Microsoft Excel是Microsoft为使用</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Windows</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和</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Apple Macintosh</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操作系统的电脑编写的一款电子表格软件。直观的界面、出色的计算功能和图表工具，再加上成功的市场营销，使Excel成为最流行的个人计算机数据处理软件。在1993年，作为</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Microsoft Office</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的组件发布了5.0版之后，Excel</a:t>
            </a:r>
            <a:r>
              <a:rPr kumimoji="0" lang="en-US" altLang="zh-CN"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就开始成为所适用操作平台上的电子制表软件的霸主。</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6" name="图片 5"/>
          <p:cNvPicPr>
            <a:picLocks noChangeAspect="1"/>
          </p:cNvPicPr>
          <p:nvPr>
            <p:custDataLst>
              <p:tags r:id="rId5"/>
            </p:custDataLst>
          </p:nvPr>
        </p:nvPicPr>
        <p:blipFill>
          <a:blip r:embed="rId6"/>
          <a:stretch>
            <a:fillRect/>
          </a:stretch>
        </p:blipFill>
        <p:spPr>
          <a:xfrm>
            <a:off x="1870710" y="9023350"/>
            <a:ext cx="3976370" cy="3694430"/>
          </a:xfrm>
          <a:prstGeom prst="rect">
            <a:avLst/>
          </a:prstGeom>
        </p:spPr>
      </p:pic>
      <p:sp>
        <p:nvSpPr>
          <p:cNvPr id="10" name="文本框 9"/>
          <p:cNvSpPr txBox="1"/>
          <p:nvPr>
            <p:custDataLst>
              <p:tags r:id="rId7"/>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Excel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25850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1270" y="255905"/>
            <a:ext cx="279463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Tableau</a:t>
            </a:r>
            <a:endParaRPr lang="en-US" altLang="zh-CN" sz="5000" dirty="0">
              <a:solidFill>
                <a:srgbClr val="0C7BE0"/>
              </a:solidFill>
              <a:latin typeface="Helvetica Neue" panose="02000503000000020004" charset="0"/>
              <a:ea typeface="黑体-简" panose="02000000000000000000" charset="-122"/>
            </a:endParaRPr>
          </a:p>
        </p:txBody>
      </p:sp>
      <p:sp>
        <p:nvSpPr>
          <p:cNvPr id="5" name="文本框 4"/>
          <p:cNvSpPr txBox="1"/>
          <p:nvPr>
            <p:custDataLst>
              <p:tags r:id="rId3"/>
            </p:custDataLst>
          </p:nvPr>
        </p:nvSpPr>
        <p:spPr>
          <a:xfrm>
            <a:off x="1486535" y="1737360"/>
            <a:ext cx="7783830" cy="52209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桌面系统简单的商业智能工具软件。</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Tableau Software致力于帮助人们查看并理解数据。Tableau 帮助任何人快速分析、可视化并分享信息。超过42000家客户通过使用 Tableau 在办公室或随时随地快速获得结果。数以万计的用户使用 Tableau Public 在博客与网站中分享数据。</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7" name="图片 6"/>
          <p:cNvPicPr>
            <a:picLocks noChangeAspect="1"/>
          </p:cNvPicPr>
          <p:nvPr>
            <p:custDataLst>
              <p:tags r:id="rId4"/>
            </p:custDataLst>
          </p:nvPr>
        </p:nvPicPr>
        <p:blipFill>
          <a:blip r:embed="rId5"/>
          <a:stretch>
            <a:fillRect/>
          </a:stretch>
        </p:blipFill>
        <p:spPr>
          <a:xfrm>
            <a:off x="1308632" y="8738107"/>
            <a:ext cx="4845033" cy="1311147"/>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10422255" y="1997710"/>
            <a:ext cx="13193395" cy="10720070"/>
          </a:xfrm>
          <a:prstGeom prst="rect">
            <a:avLst/>
          </a:prstGeom>
        </p:spPr>
      </p:pic>
      <p:sp>
        <p:nvSpPr>
          <p:cNvPr id="10" name="文本框 9"/>
          <p:cNvSpPr txBox="1"/>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Tableau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20008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3810" y="255905"/>
            <a:ext cx="21628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FineBI</a:t>
            </a:r>
            <a:endParaRPr lang="en-US" altLang="zh-CN" sz="5000" dirty="0">
              <a:solidFill>
                <a:srgbClr val="0C7BE0"/>
              </a:solidFill>
              <a:latin typeface="Helvetica Neue" panose="02000503000000020004" charset="0"/>
              <a:ea typeface="黑体-简" panose="02000000000000000000" charset="-122"/>
            </a:endParaRPr>
          </a:p>
        </p:txBody>
      </p:sp>
      <p:sp>
        <p:nvSpPr>
          <p:cNvPr id="5" name="文本框 4"/>
          <p:cNvSpPr txBox="1"/>
          <p:nvPr>
            <p:custDataLst>
              <p:tags r:id="rId3"/>
            </p:custDataLst>
          </p:nvPr>
        </p:nvSpPr>
        <p:spPr>
          <a:xfrm>
            <a:off x="1243330" y="1817370"/>
            <a:ext cx="7171055" cy="586105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帆软软件有限公司开发的软件。</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FineBI是帆软软件有限公司推出的一款商业智能（Business Intelligence）产品，它可以通过最终业务用户自主分析企业已有的信息化数据，帮助企业发现并解决存在的问题，协助企业及时调整策略做出更好的决策，增强企业的可持续竞争性。</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6" name="图片 5"/>
          <p:cNvPicPr>
            <a:picLocks noChangeAspect="1"/>
          </p:cNvPicPr>
          <p:nvPr>
            <p:custDataLst>
              <p:tags r:id="rId4"/>
            </p:custDataLst>
          </p:nvPr>
        </p:nvPicPr>
        <p:blipFill>
          <a:blip r:embed="rId5"/>
          <a:stretch>
            <a:fillRect/>
          </a:stretch>
        </p:blipFill>
        <p:spPr>
          <a:xfrm>
            <a:off x="1242695" y="8281035"/>
            <a:ext cx="3949847" cy="148145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9292590" y="1812290"/>
            <a:ext cx="14720570" cy="10585450"/>
          </a:xfrm>
          <a:prstGeom prst="rect">
            <a:avLst/>
          </a:prstGeom>
        </p:spPr>
      </p:pic>
      <p:sp>
        <p:nvSpPr>
          <p:cNvPr id="10" name="文本框 9"/>
          <p:cNvSpPr txBox="1"/>
          <p:nvPr>
            <p:custDataLst>
              <p:tags r:id="rId8"/>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FineBI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816860"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SmartBI</a:t>
              </a:r>
              <a:endParaRPr lang="en-US" altLang="zh-CN" sz="5000" dirty="0">
                <a:solidFill>
                  <a:srgbClr val="0C7BE0"/>
                </a:solidFill>
                <a:latin typeface="Helvetica Neue" panose="02000503000000020004" charset="0"/>
                <a:ea typeface="黑体-简" panose="02000000000000000000" charset="-122"/>
              </a:endParaRPr>
            </a:p>
          </p:txBody>
        </p:sp>
      </p:grpSp>
      <p:sp>
        <p:nvSpPr>
          <p:cNvPr id="5" name="文本框 4"/>
          <p:cNvSpPr txBox="1"/>
          <p:nvPr>
            <p:custDataLst>
              <p:tags r:id="rId3"/>
            </p:custDataLst>
          </p:nvPr>
        </p:nvSpPr>
        <p:spPr>
          <a:xfrm>
            <a:off x="1343025" y="1531620"/>
            <a:ext cx="7754620" cy="65004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广州思迈特软件有限公司旗下品牌。</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Smartbi是广州思迈特软件有限公司旗下的商业智能BI和数据分析品牌。 </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Smartbi致力于为企业客户提供一站式商业智能解决方案。</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“Smartbi”是企业级商业智能和大数据分析产品品牌，经过多年持续自主研发，凝聚大量商业智能最佳实践经验，整合了各行业的数据分析和决策支持的功能需求。</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4" name="图片 3"/>
          <p:cNvPicPr>
            <a:picLocks noChangeAspect="1"/>
          </p:cNvPicPr>
          <p:nvPr>
            <p:custDataLst>
              <p:tags r:id="rId4"/>
            </p:custDataLst>
          </p:nvPr>
        </p:nvPicPr>
        <p:blipFill>
          <a:blip r:embed="rId5"/>
          <a:stretch>
            <a:fillRect/>
          </a:stretch>
        </p:blipFill>
        <p:spPr>
          <a:xfrm>
            <a:off x="1343025" y="8910371"/>
            <a:ext cx="3335415" cy="1213156"/>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0825480" y="1565910"/>
            <a:ext cx="11779250" cy="10424160"/>
          </a:xfrm>
          <a:prstGeom prst="rect">
            <a:avLst/>
          </a:prstGeom>
        </p:spPr>
      </p:pic>
      <p:sp>
        <p:nvSpPr>
          <p:cNvPr id="10" name="文本框 9"/>
          <p:cNvSpPr txBox="1"/>
          <p:nvPr>
            <p:custDataLst>
              <p:tags r:id="rId8"/>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SmartBI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9"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3221990"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DataEase</a:t>
              </a:r>
              <a:endParaRPr lang="en-US" altLang="zh-CN"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stretch>
            <a:fillRect/>
          </a:stretch>
        </p:blipFill>
        <p:spPr>
          <a:xfrm>
            <a:off x="8650458" y="2616201"/>
            <a:ext cx="14420997" cy="7417486"/>
          </a:xfrm>
          <a:prstGeom prst="rect">
            <a:avLst/>
          </a:prstGeom>
        </p:spPr>
      </p:pic>
      <p:sp>
        <p:nvSpPr>
          <p:cNvPr id="6" name="文本框 5"/>
          <p:cNvSpPr txBox="1"/>
          <p:nvPr>
            <p:custDataLst>
              <p:tags r:id="rId5"/>
            </p:custDataLst>
          </p:nvPr>
        </p:nvSpPr>
        <p:spPr>
          <a:xfrm>
            <a:off x="1798319" y="2176780"/>
            <a:ext cx="6184145" cy="843851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en-US" altLang="zh-CN"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FIT2CLOUD</a:t>
            </a:r>
            <a:r>
              <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飞致云旗下品牌。</a:t>
            </a: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DataEase 是开源的数据可视化分析工具，帮助用户快速分析数据并洞察业务趋势，从而实现业务的改进与优化。DataEase 支持丰富的数据源连接，能够通过拖拉拽方式快速制作图表，并可以方便的与他人分享。</a:t>
            </a: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7" name="图片 6" descr="DataEase-01"/>
          <p:cNvPicPr>
            <a:picLocks noChangeAspect="1"/>
          </p:cNvPicPr>
          <p:nvPr/>
        </p:nvPicPr>
        <p:blipFill>
          <a:blip r:embed="rId6"/>
          <a:srcRect/>
          <a:stretch>
            <a:fillRect/>
          </a:stretch>
        </p:blipFill>
        <p:spPr>
          <a:xfrm>
            <a:off x="1712457" y="9768840"/>
            <a:ext cx="4989195" cy="1285875"/>
          </a:xfrm>
          <a:prstGeom prst="rect">
            <a:avLst/>
          </a:prstGeom>
        </p:spPr>
      </p:pic>
      <p:sp>
        <p:nvSpPr>
          <p:cNvPr id="10" name="文本框 9"/>
          <p:cNvSpPr txBox="1"/>
          <p:nvPr>
            <p:custDataLst>
              <p:tags r:id="rId7"/>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DataEase </a:t>
            </a:r>
            <a:r>
              <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p:cNvSpPr/>
          <p:nvPr>
            <p:custDataLst>
              <p:tags r:id="rId2"/>
            </p:custDataLst>
          </p:nvPr>
        </p:nvSpPr>
        <p:spPr>
          <a:xfrm>
            <a:off x="-20955" y="-8255"/>
            <a:ext cx="55187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3"/>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什么是数据可视化？</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4"/>
          <a:stretch>
            <a:fillRect/>
          </a:stretch>
        </p:blipFill>
        <p:spPr>
          <a:xfrm>
            <a:off x="3364230" y="5342255"/>
            <a:ext cx="4537710" cy="7707630"/>
          </a:xfrm>
          <a:prstGeom prst="rect">
            <a:avLst/>
          </a:prstGeom>
        </p:spPr>
      </p:pic>
      <p:sp>
        <p:nvSpPr>
          <p:cNvPr id="10" name="文本框 9"/>
          <p:cNvSpPr txBox="1"/>
          <p:nvPr/>
        </p:nvSpPr>
        <p:spPr>
          <a:xfrm>
            <a:off x="9832975" y="4330700"/>
            <a:ext cx="1113980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什么是数据可视化？</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云形 2"/>
          <p:cNvSpPr/>
          <p:nvPr>
            <p:custDataLst>
              <p:tags r:id="rId5"/>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 name="云形 4"/>
          <p:cNvSpPr/>
          <p:nvPr>
            <p:custDataLst>
              <p:tags r:id="rId6"/>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
        <p:nvSpPr>
          <p:cNvPr id="9" name="云形 8"/>
          <p:cNvSpPr/>
          <p:nvPr>
            <p:custDataLst>
              <p:tags r:id="rId7"/>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2062922" y="10079814"/>
            <a:ext cx="20258156" cy="1578610"/>
          </a:xfrm>
          <a:prstGeom prst="rect">
            <a:avLst/>
          </a:prstGeom>
          <a:ln w="12700">
            <a:miter lim="400000"/>
          </a:ln>
        </p:spPr>
        <p:txBody>
          <a:bodyPr lIns="50800" tIns="50800" rIns="50800" bIns="50800" anchor="ctr">
            <a:spAutoFit/>
          </a:bodyPr>
          <a:lstStyle>
            <a:lvl1pPr marL="48260" marR="859155" indent="-48260" defTabSz="457200">
              <a:defRPr sz="5000">
                <a:solidFill>
                  <a:srgbClr val="5E5E5E"/>
                </a:solidFill>
              </a:defRPr>
            </a:lvl1pPr>
          </a:lstStyle>
          <a:p>
            <a:pPr algn="ctr"/>
            <a:r>
              <a:rPr sz="4800" dirty="0">
                <a:latin typeface="Helvetica Neue" panose="02000503000000020004" charset="0"/>
                <a:ea typeface="黑体-简" panose="02000000000000000000" charset="-122"/>
                <a:cs typeface="Alibaba PuHuiTi 3.0 55 Regular" pitchFamily="18" charset="-122"/>
              </a:rPr>
              <a:t>DataEase</a:t>
            </a:r>
            <a:r>
              <a:rPr lang="zh-CN" altLang="en-US" sz="4800" dirty="0">
                <a:latin typeface="Helvetica Neue" panose="02000503000000020004" charset="0"/>
                <a:ea typeface="黑体-简" panose="02000000000000000000" charset="-122"/>
                <a:cs typeface="Alibaba PuHuiTi 3.0 55 Regular" pitchFamily="18" charset="-122"/>
              </a:rPr>
              <a:t> </a:t>
            </a:r>
            <a:r>
              <a:rPr sz="4800" dirty="0">
                <a:latin typeface="Helvetica Neue" panose="02000503000000020004" charset="0"/>
                <a:ea typeface="黑体-简" panose="02000000000000000000" charset="-122"/>
                <a:cs typeface="Alibaba PuHuiTi 3.0 55 Regular" pitchFamily="18" charset="-122"/>
              </a:rPr>
              <a:t>可以帮助用户快速分析业务数据并洞察其趋势，为企业的业务改进与优化提供支持。</a:t>
            </a:r>
            <a:endParaRPr sz="1100" dirty="0">
              <a:solidFill>
                <a:srgbClr val="000000"/>
              </a:solidFill>
              <a:latin typeface="Helvetica Neue" panose="02000503000000020004" charset="0"/>
              <a:ea typeface="黑体-简" panose="02000000000000000000" charset="-122"/>
              <a:cs typeface="Alibaba PuHuiTi 3.0 55 Regular" pitchFamily="18" charset="-122"/>
              <a:sym typeface="Times Roman"/>
            </a:endParaRPr>
          </a:p>
        </p:txBody>
      </p:sp>
      <p:sp>
        <p:nvSpPr>
          <p:cNvPr id="271" name="人人可用的…"/>
          <p:cNvSpPr txBox="1"/>
          <p:nvPr/>
        </p:nvSpPr>
        <p:spPr>
          <a:xfrm>
            <a:off x="3246758" y="3908898"/>
            <a:ext cx="17890484" cy="4164330"/>
          </a:xfrm>
          <a:prstGeom prst="rect">
            <a:avLst/>
          </a:prstGeom>
          <a:ln w="12700">
            <a:miter lim="400000"/>
          </a:ln>
        </p:spPr>
        <p:txBody>
          <a:bodyPr lIns="50800" tIns="50800" rIns="50800" bIns="50800" anchor="ctr">
            <a:spAutoFit/>
          </a:bodyPr>
          <a:lstStyle/>
          <a:p>
            <a:pPr marL="48260" marR="859155" indent="-48260" algn="ctr" defTabSz="457200">
              <a:lnSpc>
                <a:spcPct val="150000"/>
              </a:lnSpc>
              <a:defRPr sz="15000" b="1" spc="2250">
                <a:solidFill>
                  <a:schemeClr val="accent1"/>
                </a:solidFill>
              </a:defRPr>
            </a:pPr>
            <a:r>
              <a:rPr lang="zh-CN" altLang="en-US" sz="9600" dirty="0">
                <a:solidFill>
                  <a:srgbClr val="0A7BE0"/>
                </a:solidFill>
                <a:latin typeface="Helvetica Neue" panose="02000503000000020004" charset="0"/>
                <a:ea typeface="黑体-简" panose="02000000000000000000" charset="-122"/>
                <a:cs typeface="Alibaba PuHuiTi 3.0 55 Regular" pitchFamily="18" charset="-122"/>
              </a:rPr>
              <a:t> </a:t>
            </a:r>
            <a:r>
              <a:rPr sz="9600" dirty="0">
                <a:solidFill>
                  <a:srgbClr val="0A7BE0"/>
                </a:solidFill>
                <a:latin typeface="Helvetica Neue" panose="02000503000000020004" charset="0"/>
                <a:ea typeface="黑体-简" panose="02000000000000000000" charset="-122"/>
                <a:cs typeface="Alibaba PuHuiTi 3.0 55 Regular" pitchFamily="18" charset="-122"/>
              </a:rPr>
              <a:t>人人可用的</a:t>
            </a:r>
            <a:endParaRPr sz="9600" dirty="0">
              <a:solidFill>
                <a:srgbClr val="0A7BE0"/>
              </a:solidFill>
              <a:latin typeface="Helvetica Neue" panose="02000503000000020004" charset="0"/>
              <a:ea typeface="黑体-简" panose="02000000000000000000" charset="-122"/>
              <a:cs typeface="Alibaba PuHuiTi 3.0 55 Regular" pitchFamily="18" charset="-122"/>
            </a:endParaRPr>
          </a:p>
          <a:p>
            <a:pPr marL="48260" marR="859155" indent="-48260" algn="ctr" defTabSz="457200">
              <a:lnSpc>
                <a:spcPct val="150000"/>
              </a:lnSpc>
              <a:defRPr sz="12000" b="1">
                <a:solidFill>
                  <a:schemeClr val="accent1"/>
                </a:solidFill>
              </a:defRPr>
            </a:pPr>
            <a:r>
              <a:rPr lang="zh-CN" altLang="en-US" sz="8000" dirty="0">
                <a:solidFill>
                  <a:srgbClr val="0A7BE0"/>
                </a:solidFill>
                <a:latin typeface="Helvetica Neue" panose="02000503000000020004" charset="0"/>
                <a:ea typeface="黑体-简" panose="02000000000000000000" charset="-122"/>
                <a:cs typeface="Alibaba PuHuiTi 3.0 55 Regular" pitchFamily="18" charset="-122"/>
              </a:rPr>
              <a:t>   </a:t>
            </a:r>
            <a:r>
              <a:rPr sz="8000" dirty="0">
                <a:solidFill>
                  <a:srgbClr val="0A7BE0"/>
                </a:solidFill>
                <a:latin typeface="Helvetica Neue" panose="02000503000000020004" charset="0"/>
                <a:ea typeface="黑体-简" panose="02000000000000000000" charset="-122"/>
                <a:cs typeface="Alibaba PuHuiTi 3.0 55 Regular" pitchFamily="18" charset="-122"/>
              </a:rPr>
              <a:t>开源数据可视化分析工具</a:t>
            </a:r>
            <a:endParaRPr sz="8000" dirty="0">
              <a:solidFill>
                <a:srgbClr val="0A7BE0"/>
              </a:solidFill>
              <a:latin typeface="Helvetica Neue" panose="02000503000000020004" charset="0"/>
              <a:ea typeface="黑体-简" panose="02000000000000000000" charset="-122"/>
              <a:cs typeface="Alibaba PuHuiTi 3.0 55 Regular" pitchFamily="18" charset="-122"/>
            </a:endParaRPr>
          </a:p>
        </p:txBody>
      </p:sp>
      <p:sp>
        <p:nvSpPr>
          <p:cNvPr id="2" name="仪表板"/>
          <p:cNvSpPr txBox="1"/>
          <p:nvPr/>
        </p:nvSpPr>
        <p:spPr>
          <a:xfrm>
            <a:off x="6832800" y="1440000"/>
            <a:ext cx="10821859"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en-US" altLang="zh-CN" b="0" dirty="0">
                <a:solidFill>
                  <a:schemeClr val="tx2">
                    <a:lumMod val="50000"/>
                  </a:schemeClr>
                </a:solidFill>
                <a:latin typeface="Helvetica Neue" panose="02000503000000020004" charset="0"/>
                <a:ea typeface="黑体-简" panose="02000000000000000000" charset="-122"/>
                <a:cs typeface="Alibaba PuHuiTi 3.0 55 Regular" pitchFamily="18" charset="-122"/>
              </a:rPr>
              <a:t>DataEase</a:t>
            </a:r>
            <a:r>
              <a:rPr lang="zh-CN" altLang="en-US" b="0">
                <a:solidFill>
                  <a:schemeClr val="tx2">
                    <a:lumMod val="50000"/>
                  </a:schemeClr>
                </a:solidFill>
                <a:latin typeface="Helvetica Neue" panose="02000503000000020004" charset="0"/>
                <a:ea typeface="黑体-简" panose="02000000000000000000" charset="-122"/>
                <a:cs typeface="Alibaba PuHuiTi 3.0 55 Regular" pitchFamily="18" charset="-122"/>
              </a:rPr>
              <a:t> 的使命</a:t>
            </a:r>
            <a:endParaRPr lang="en-US" altLang="zh-CN" b="0" dirty="0">
              <a:solidFill>
                <a:schemeClr val="tx2">
                  <a:lumMod val="50000"/>
                </a:schemeClr>
              </a:solidFill>
              <a:latin typeface="Helvetica Neue" panose="02000503000000020004" charset="0"/>
              <a:ea typeface="黑体-简" panose="02000000000000000000" charset="-122"/>
              <a:cs typeface="Alibaba PuHuiTi 3.0 55 Regular" pitchFamily="18" charset="-122"/>
            </a:endParaRPr>
          </a:p>
        </p:txBody>
      </p:sp>
      <p:sp>
        <p:nvSpPr>
          <p:cNvPr id="6" name="矩形"/>
          <p:cNvSpPr/>
          <p:nvPr/>
        </p:nvSpPr>
        <p:spPr>
          <a:xfrm>
            <a:off x="-21262" y="13408"/>
            <a:ext cx="4428000" cy="242247"/>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panose="020F0502020204030204"/>
                <a:ea typeface="Calibri" panose="020F0502020204030204"/>
                <a:cs typeface="Calibri" panose="020F0502020204030204"/>
                <a:sym typeface="Calibri" panose="020F0502020204030204"/>
              </a:defRPr>
            </a:pPr>
            <a:endParaRPr kumimoji="0" sz="2400" b="1" i="0" u="none" strike="noStrike" kern="0" cap="none" spc="0" normalizeH="0" baseline="0" noProof="0" dirty="0">
              <a:ln>
                <a:noFill/>
              </a:ln>
              <a:solidFill>
                <a:srgbClr val="0A7BE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 name="DataEase 开源项目概览"/>
          <p:cNvSpPr txBox="1"/>
          <p:nvPr/>
        </p:nvSpPr>
        <p:spPr>
          <a:xfrm>
            <a:off x="16827" y="255654"/>
            <a:ext cx="7389813"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rPr>
              <a:t>DataEase </a:t>
            </a:r>
            <a:r>
              <a:rPr lang="zh-CN" altLang="en-US" dirty="0">
                <a:solidFill>
                  <a:srgbClr val="0A7BE0"/>
                </a:solidFill>
                <a:latin typeface="Helvetica Neue" panose="02000503000000020004" charset="0"/>
                <a:ea typeface="黑体-简" panose="02000000000000000000" charset="-122"/>
              </a:rPr>
              <a:t>使命</a:t>
            </a:r>
            <a:endParaRPr kumimoji="0" sz="5000" b="1"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2021 年 6 月 28 日发布，发布三个月内两次登顶 GitHub Trending 榜单；…"/>
          <p:cNvSpPr txBox="1"/>
          <p:nvPr/>
        </p:nvSpPr>
        <p:spPr>
          <a:xfrm>
            <a:off x="631498" y="7449569"/>
            <a:ext cx="10595897" cy="4336415"/>
          </a:xfrm>
          <a:prstGeom prst="rect">
            <a:avLst/>
          </a:prstGeom>
          <a:ln w="12700">
            <a:miter lim="400000"/>
          </a:ln>
        </p:spPr>
        <p:txBody>
          <a:bodyPr wrap="square" tIns="91439" bIns="91439">
            <a:spAutoFit/>
          </a:bodyPr>
          <a:lstStyle/>
          <a:p>
            <a:pPr marL="571500" marR="0" lvl="0" indent="-571500" algn="l" defTabSz="821690" rtl="0" eaLnBrk="1" fontAlgn="auto" latinLnBrk="0" hangingPunct="0">
              <a:lnSpc>
                <a:spcPct val="150000"/>
              </a:lnSpc>
              <a:spcBef>
                <a:spcPts val="0"/>
              </a:spcBef>
              <a:spcAft>
                <a:spcPts val="0"/>
              </a:spcAft>
              <a:buClrTx/>
              <a:buSzPct val="145000"/>
              <a:buFont typeface="Arial" panose="020B0604020202020204" pitchFamily="34" charset="0"/>
              <a:buChar char="•"/>
              <a:defRPr sz="4900">
                <a:solidFill>
                  <a:srgbClr val="5E5E5E"/>
                </a:solidFill>
              </a:defRPr>
            </a:pP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2021 </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年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6 </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月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28 </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日发布，</a:t>
            </a:r>
            <a:r>
              <a:rPr kumimoji="0" 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采用</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GPL</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v3</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开源许可协议；</a:t>
            </a:r>
            <a:endParaRPr kumimoji="0" 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endParaRPr>
          </a:p>
          <a:p>
            <a:pPr marL="571500" marR="0" lvl="0" indent="-571500" algn="l" defTabSz="821690" rtl="0" eaLnBrk="1" fontAlgn="auto" latinLnBrk="0" hangingPunct="0">
              <a:lnSpc>
                <a:spcPct val="150000"/>
              </a:lnSpc>
              <a:spcBef>
                <a:spcPts val="0"/>
              </a:spcBef>
              <a:spcAft>
                <a:spcPts val="0"/>
              </a:spcAft>
              <a:buClrTx/>
              <a:buSzPct val="145000"/>
              <a:buFont typeface="Arial" panose="020B0604020202020204" pitchFamily="34" charset="0"/>
              <a:buChar char="•"/>
              <a:defRPr sz="4900">
                <a:solidFill>
                  <a:srgbClr val="5E5E5E"/>
                </a:solidFill>
              </a:defRPr>
            </a:pP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按月迭代，</a:t>
            </a:r>
            <a:r>
              <a:rPr kumimoji="0"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多次登顶 GitHub Trending 榜单；</a:t>
            </a:r>
            <a:endParaRPr kumimoji="0"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endParaRPr>
          </a:p>
          <a:p>
            <a:pPr marL="571500" marR="0" lvl="0" indent="-571500" algn="l" defTabSz="821690" rtl="0" eaLnBrk="1" fontAlgn="auto" latinLnBrk="0" hangingPunct="0">
              <a:lnSpc>
                <a:spcPct val="150000"/>
              </a:lnSpc>
              <a:spcBef>
                <a:spcPts val="0"/>
              </a:spcBef>
              <a:spcAft>
                <a:spcPts val="0"/>
              </a:spcAft>
              <a:buClrTx/>
              <a:buSzPct val="145000"/>
              <a:buFont typeface="Arial" panose="020B0604020202020204" pitchFamily="34" charset="0"/>
              <a:buChar char="•"/>
              <a:defRPr sz="4900">
                <a:solidFill>
                  <a:srgbClr val="5E5E5E"/>
                </a:solidFill>
              </a:defRPr>
            </a:pP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自助下载，</a:t>
            </a:r>
            <a:r>
              <a:rPr kumimoji="0"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日均下载次数超过 150 次</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，累计下载约 </a:t>
            </a:r>
            <a:r>
              <a:rPr kumimoji="0" lang="en-US" altLang="zh-CN"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10</a:t>
            </a:r>
            <a:r>
              <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rPr>
              <a:t> 万次。</a:t>
            </a:r>
            <a:endParaRPr kumimoji="0" lang="zh-CN" altLang="en-US" sz="36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mn-lt"/>
              <a:sym typeface="Helvetica Neue" panose="02000503000000020004"/>
            </a:endParaRPr>
          </a:p>
        </p:txBody>
      </p:sp>
      <p:sp>
        <p:nvSpPr>
          <p:cNvPr id="276" name="注：GitHub Star 数量统计截止至 2023 年 6 月 1 日。"/>
          <p:cNvSpPr txBox="1"/>
          <p:nvPr/>
        </p:nvSpPr>
        <p:spPr>
          <a:xfrm>
            <a:off x="13124273" y="12587641"/>
            <a:ext cx="8954770" cy="697865"/>
          </a:xfrm>
          <a:prstGeom prst="rect">
            <a:avLst/>
          </a:prstGeom>
          <a:ln w="12700">
            <a:miter lim="400000"/>
          </a:ln>
        </p:spPr>
        <p:txBody>
          <a:bodyPr wrap="none" tIns="91439" bIns="91439">
            <a:spAutoFit/>
          </a:bodyPr>
          <a:lstStyle>
            <a:lvl1pPr marL="457200" indent="-457200" defTabSz="457200">
              <a:lnSpc>
                <a:spcPct val="120000"/>
              </a:lnSpc>
              <a:defRPr sz="2000">
                <a:solidFill>
                  <a:srgbClr val="5E5E5E"/>
                </a:solidFill>
                <a:latin typeface="Helvetica"/>
                <a:ea typeface="Helvetica"/>
                <a:cs typeface="Helvetica"/>
                <a:sym typeface="Helvetica"/>
              </a:defRPr>
            </a:lvl1pPr>
          </a:lstStyle>
          <a:p>
            <a:pPr marL="457200" marR="0" lvl="0" indent="-457200" algn="l" defTabSz="457200" rtl="0" eaLnBrk="1" fontAlgn="auto" latinLnBrk="0" hangingPunct="0">
              <a:lnSpc>
                <a:spcPct val="12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注：GitHub Star 数量统计截止至 2023 年 </a:t>
            </a:r>
            <a:r>
              <a:rPr kumimoji="0" lang="en-US"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12</a:t>
            </a:r>
            <a:r>
              <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 月 1</a:t>
            </a:r>
            <a:r>
              <a:rPr kumimoji="0" lang="en-US"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2</a:t>
            </a:r>
            <a:r>
              <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rPr>
              <a:t> 日。</a:t>
            </a:r>
            <a:endParaRPr kumimoji="0" sz="2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Helvetica"/>
            </a:endParaRPr>
          </a:p>
        </p:txBody>
      </p:sp>
      <p:sp>
        <p:nvSpPr>
          <p:cNvPr id="277" name="星形"/>
          <p:cNvSpPr/>
          <p:nvPr/>
        </p:nvSpPr>
        <p:spPr>
          <a:xfrm>
            <a:off x="4089337" y="5529359"/>
            <a:ext cx="797405"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panose="020F0502020204030204"/>
                <a:ea typeface="Calibri" panose="020F0502020204030204"/>
                <a:cs typeface="Calibri" panose="020F0502020204030204"/>
                <a:sym typeface="Calibri" panose="020F0502020204030204"/>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panose="020F0502020204030204"/>
            </a:endParaRPr>
          </a:p>
        </p:txBody>
      </p:sp>
      <p:sp>
        <p:nvSpPr>
          <p:cNvPr id="278" name="Star"/>
          <p:cNvSpPr txBox="1"/>
          <p:nvPr/>
        </p:nvSpPr>
        <p:spPr>
          <a:xfrm>
            <a:off x="4995058" y="5448490"/>
            <a:ext cx="1300480" cy="920115"/>
          </a:xfrm>
          <a:prstGeom prst="rect">
            <a:avLst/>
          </a:prstGeom>
          <a:ln w="12700">
            <a:miter lim="400000"/>
          </a:ln>
        </p:spPr>
        <p:txBody>
          <a:bodyPr wrap="none" tIns="91439" bIns="91439">
            <a:spAutoFit/>
          </a:bodyPr>
          <a:lstStyle>
            <a:lvl1pPr indent="0" defTabSz="1828800">
              <a:defRPr sz="3600" b="1">
                <a:solidFill>
                  <a:srgbClr val="5E5E5E"/>
                </a:solidFill>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rPr>
              <a:t>Star</a:t>
            </a:r>
            <a:endPar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endParaRPr>
          </a:p>
        </p:txBody>
      </p:sp>
      <p:sp>
        <p:nvSpPr>
          <p:cNvPr id="279" name="线条"/>
          <p:cNvSpPr/>
          <p:nvPr/>
        </p:nvSpPr>
        <p:spPr>
          <a:xfrm flipV="1">
            <a:off x="6363200" y="5572486"/>
            <a:ext cx="1" cy="716281"/>
          </a:xfrm>
          <a:prstGeom prst="line">
            <a:avLst/>
          </a:prstGeom>
          <a:ln w="25400">
            <a:solidFill>
              <a:srgbClr val="5E5E5E"/>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panose="020F0502020204030204"/>
                <a:ea typeface="Calibri" panose="020F0502020204030204"/>
                <a:cs typeface="Calibri" panose="020F0502020204030204"/>
                <a:sym typeface="Calibri" panose="020F0502020204030204"/>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panose="020F0502020204030204"/>
            </a:endParaRPr>
          </a:p>
        </p:txBody>
      </p:sp>
      <p:sp>
        <p:nvSpPr>
          <p:cNvPr id="281" name="线条"/>
          <p:cNvSpPr/>
          <p:nvPr/>
        </p:nvSpPr>
        <p:spPr>
          <a:xfrm>
            <a:off x="838618" y="6943672"/>
            <a:ext cx="9243058" cy="1"/>
          </a:xfrm>
          <a:prstGeom prst="line">
            <a:avLst/>
          </a:prstGeom>
          <a:ln w="25400">
            <a:solidFill>
              <a:srgbClr val="5E5E5E">
                <a:alpha val="50000"/>
              </a:srgbClr>
            </a:solidFill>
            <a:prstDash val="sysDot"/>
            <a:miter lim="400000"/>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panose="020F0502020204030204"/>
                <a:ea typeface="Calibri" panose="020F0502020204030204"/>
                <a:cs typeface="Calibri" panose="020F0502020204030204"/>
                <a:sym typeface="Calibri" panose="020F0502020204030204"/>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panose="020F0502020204030204"/>
            </a:endParaRPr>
          </a:p>
        </p:txBody>
      </p:sp>
      <p:sp>
        <p:nvSpPr>
          <p:cNvPr id="282" name="线条"/>
          <p:cNvSpPr/>
          <p:nvPr/>
        </p:nvSpPr>
        <p:spPr>
          <a:xfrm>
            <a:off x="838618" y="12115370"/>
            <a:ext cx="9243058" cy="1"/>
          </a:xfrm>
          <a:prstGeom prst="line">
            <a:avLst/>
          </a:prstGeom>
          <a:ln w="25400">
            <a:solidFill>
              <a:srgbClr val="5E5E5E">
                <a:alpha val="50000"/>
              </a:srgbClr>
            </a:solidFill>
            <a:prstDash val="sysDot"/>
            <a:miter lim="400000"/>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panose="020F0502020204030204"/>
                <a:ea typeface="Calibri" panose="020F0502020204030204"/>
                <a:cs typeface="Calibri" panose="020F0502020204030204"/>
                <a:sym typeface="Calibri" panose="020F0502020204030204"/>
              </a:defRPr>
            </a:pPr>
            <a:endParaRPr kumimoji="0" sz="3600" b="0" i="0" u="none" strike="noStrike" kern="0" cap="none" spc="0" normalizeH="0" baseline="0" noProof="0" dirty="0">
              <a:ln>
                <a:noFill/>
              </a:ln>
              <a:solidFill>
                <a:srgbClr val="000000"/>
              </a:solidFill>
              <a:effectLst/>
              <a:uLnTx/>
              <a:uFillTx/>
              <a:latin typeface="Alibaba PuHuiTi 3.0 55 Regular" pitchFamily="18" charset="-122"/>
              <a:ea typeface="Alibaba PuHuiTi 3.0 55 Regular" pitchFamily="18" charset="-122"/>
              <a:cs typeface="Alibaba PuHuiTi 3.0 55 Regular" pitchFamily="18" charset="-122"/>
              <a:sym typeface="Calibri" panose="020F0502020204030204"/>
            </a:endParaRPr>
          </a:p>
        </p:txBody>
      </p:sp>
      <p:pic>
        <p:nvPicPr>
          <p:cNvPr id="284" name="DataEase-01.png" descr="DataEase-01.png"/>
          <p:cNvPicPr>
            <a:picLocks noChangeAspect="1"/>
          </p:cNvPicPr>
          <p:nvPr/>
        </p:nvPicPr>
        <p:blipFill>
          <a:blip r:embed="rId1" cstate="screen"/>
          <a:stretch>
            <a:fillRect/>
          </a:stretch>
        </p:blipFill>
        <p:spPr>
          <a:xfrm>
            <a:off x="2733633" y="3281349"/>
            <a:ext cx="4919288" cy="1267724"/>
          </a:xfrm>
          <a:prstGeom prst="rect">
            <a:avLst/>
          </a:prstGeom>
          <a:ln w="12700">
            <a:miter lim="400000"/>
            <a:headEnd/>
            <a:tailEnd/>
          </a:ln>
        </p:spPr>
      </p:pic>
      <p:sp>
        <p:nvSpPr>
          <p:cNvPr id="285" name="矩形"/>
          <p:cNvSpPr/>
          <p:nvPr/>
        </p:nvSpPr>
        <p:spPr>
          <a:xfrm>
            <a:off x="-20955" y="-8890"/>
            <a:ext cx="6553200" cy="264160"/>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panose="020F0502020204030204"/>
                <a:ea typeface="Calibri" panose="020F0502020204030204"/>
                <a:cs typeface="Calibri" panose="020F0502020204030204"/>
                <a:sym typeface="Calibri" panose="020F0502020204030204"/>
              </a:defRPr>
            </a:pPr>
            <a:endParaRPr kumimoji="0" sz="2400" b="1" i="0" u="none" strike="noStrike" kern="0" cap="none" spc="0" normalizeH="0" baseline="0" noProof="0" dirty="0">
              <a:ln>
                <a:noFill/>
              </a:ln>
              <a:solidFill>
                <a:srgbClr val="0A7BE0"/>
              </a:solidFill>
              <a:effectLst/>
              <a:uLnTx/>
              <a:uFillTx/>
              <a:latin typeface="Alibaba PuHuiTi 3.0 55 Regular" pitchFamily="18" charset="-122"/>
              <a:ea typeface="Alibaba PuHuiTi 3.0 55 Regular" pitchFamily="18" charset="-122"/>
              <a:cs typeface="Alibaba PuHuiTi 3.0 55 Regular" pitchFamily="18" charset="-122"/>
              <a:sym typeface="Calibri" panose="020F0502020204030204"/>
            </a:endParaRPr>
          </a:p>
        </p:txBody>
      </p:sp>
      <p:sp>
        <p:nvSpPr>
          <p:cNvPr id="2" name="DataEase 的四大优势"/>
          <p:cNvSpPr txBox="1"/>
          <p:nvPr/>
        </p:nvSpPr>
        <p:spPr>
          <a:xfrm>
            <a:off x="16510" y="255905"/>
            <a:ext cx="6953885"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sz="4800" noProof="0" dirty="0">
                <a:solidFill>
                  <a:srgbClr val="0A7BE0"/>
                </a:solidFill>
                <a:uLnTx/>
                <a:latin typeface="Helvetica Neue" panose="02000503000000020004" charset="0"/>
                <a:ea typeface="黑体-简" panose="02000000000000000000" charset="-122"/>
                <a:sym typeface="Helvetica Neue" panose="02000503000000020004"/>
              </a:rPr>
              <a:t>DataEase </a:t>
            </a:r>
            <a:r>
              <a:rPr sz="4800" noProof="0" dirty="0" err="1">
                <a:solidFill>
                  <a:srgbClr val="0A7BE0"/>
                </a:solidFill>
                <a:uLnTx/>
                <a:latin typeface="Helvetica Neue" panose="02000503000000020004" charset="0"/>
                <a:ea typeface="黑体-简" panose="02000000000000000000" charset="-122"/>
                <a:sym typeface="Helvetica Neue" panose="02000503000000020004"/>
              </a:rPr>
              <a:t>开源项目概览</a:t>
            </a:r>
            <a:endParaRPr kumimoji="0" sz="4800" b="0" i="0" u="none" strike="noStrike" kern="0" cap="none" spc="0" normalizeH="0" baseline="0" noProof="0" dirty="0">
              <a:ln>
                <a:noFill/>
              </a:ln>
              <a:solidFill>
                <a:srgbClr val="0A7BE0"/>
              </a:solidFill>
              <a:effectLst/>
              <a:uLnTx/>
              <a:uFillTx/>
              <a:latin typeface="Helvetica Neue" panose="02000503000000020004" charset="0"/>
              <a:ea typeface="黑体-简" panose="02000000000000000000" charset="-122"/>
              <a:cs typeface="Alibaba PuHuiTi 3.0 55 Regular" pitchFamily="18" charset="-122"/>
              <a:sym typeface="Helvetica Neue" panose="02000503000000020004"/>
            </a:endParaRPr>
          </a:p>
        </p:txBody>
      </p:sp>
      <p:sp>
        <p:nvSpPr>
          <p:cNvPr id="3" name="仪表板"/>
          <p:cNvSpPr txBox="1"/>
          <p:nvPr/>
        </p:nvSpPr>
        <p:spPr>
          <a:xfrm>
            <a:off x="6148330" y="1440000"/>
            <a:ext cx="12087340"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srgbClr val="5E5E5E">
                    <a:lumMod val="50000"/>
                  </a:srgbClr>
                </a:solidFill>
                <a:effectLst/>
                <a:uLnTx/>
                <a:uFillTx/>
                <a:latin typeface="Helvetica Neue" panose="02000503000000020004" charset="0"/>
                <a:ea typeface="黑体-简" panose="02000000000000000000" charset="-122"/>
                <a:cs typeface="Alibaba PuHuiTi 3.0 55 Regular" pitchFamily="18" charset="-122"/>
                <a:sym typeface="Helvetica"/>
              </a:rPr>
              <a:t>开源数据概览</a:t>
            </a:r>
            <a:endParaRPr kumimoji="0" lang="zh-CN" altLang="en-US" sz="6000" b="0" i="0" u="none" strike="noStrike" kern="0" cap="none" spc="0" normalizeH="0" baseline="0" noProof="0" dirty="0">
              <a:ln>
                <a:noFill/>
              </a:ln>
              <a:solidFill>
                <a:srgbClr val="5E5E5E">
                  <a:lumMod val="50000"/>
                </a:srgbClr>
              </a:solidFill>
              <a:effectLst/>
              <a:uLnTx/>
              <a:uFillTx/>
              <a:latin typeface="Helvetica Neue" panose="02000503000000020004" charset="0"/>
              <a:ea typeface="黑体-简" panose="02000000000000000000" charset="-122"/>
              <a:cs typeface="Alibaba PuHuiTi 3.0 55 Regular" pitchFamily="18" charset="-122"/>
              <a:sym typeface="Helvetica"/>
            </a:endParaRPr>
          </a:p>
        </p:txBody>
      </p:sp>
      <p:pic>
        <p:nvPicPr>
          <p:cNvPr id="5" name="图片 4" descr="star-history-20231212"/>
          <p:cNvPicPr>
            <a:picLocks noChangeAspect="1"/>
          </p:cNvPicPr>
          <p:nvPr/>
        </p:nvPicPr>
        <p:blipFill>
          <a:blip r:embed="rId2" cstate="screen"/>
          <a:stretch>
            <a:fillRect/>
          </a:stretch>
        </p:blipFill>
        <p:spPr>
          <a:xfrm>
            <a:off x="11720712" y="3867186"/>
            <a:ext cx="12087225" cy="8720455"/>
          </a:xfrm>
          <a:prstGeom prst="rect">
            <a:avLst/>
          </a:prstGeom>
        </p:spPr>
      </p:pic>
      <p:pic>
        <p:nvPicPr>
          <p:cNvPr id="4" name="图片 3"/>
          <p:cNvPicPr>
            <a:picLocks noChangeAspect="1"/>
          </p:cNvPicPr>
          <p:nvPr/>
        </p:nvPicPr>
        <p:blipFill rotWithShape="1">
          <a:blip r:embed="rId3" cstate="screen"/>
          <a:srcRect t="-2073" b="-1"/>
          <a:stretch>
            <a:fillRect/>
          </a:stretch>
        </p:blipFill>
        <p:spPr>
          <a:xfrm>
            <a:off x="1529093" y="5049531"/>
            <a:ext cx="2019300" cy="1718033"/>
          </a:xfrm>
          <a:prstGeom prst="rect">
            <a:avLst/>
          </a:prstGeom>
        </p:spPr>
      </p:pic>
      <p:sp>
        <p:nvSpPr>
          <p:cNvPr id="6" name="11,300+"/>
          <p:cNvSpPr txBox="1"/>
          <p:nvPr/>
        </p:nvSpPr>
        <p:spPr>
          <a:xfrm>
            <a:off x="6532316" y="5448490"/>
            <a:ext cx="2413635" cy="920115"/>
          </a:xfrm>
          <a:prstGeom prst="rect">
            <a:avLst/>
          </a:prstGeom>
          <a:ln w="12700">
            <a:miter lim="400000"/>
          </a:ln>
        </p:spPr>
        <p:txBody>
          <a:bodyPr wrap="none" tIns="91439" bIns="91439">
            <a:spAutoFit/>
          </a:bodyPr>
          <a:lstStyle>
            <a:lvl1pPr indent="0" defTabSz="1828800">
              <a:defRPr sz="3600" b="1">
                <a:solidFill>
                  <a:srgbClr val="5E5E5E"/>
                </a:solidFill>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rPr>
              <a:t>1</a:t>
            </a:r>
            <a:r>
              <a:rPr kumimoji="0" lang="en-US"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rPr>
              <a:t>3</a:t>
            </a: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rPr>
              <a:t>,</a:t>
            </a:r>
            <a:r>
              <a:rPr kumimoji="0" lang="en-US"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rPr>
              <a:t>6</a:t>
            </a:r>
            <a:r>
              <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rPr>
              <a:t>00+</a:t>
            </a:r>
            <a:endParaRPr kumimoji="0" sz="4800" b="0" i="0" u="none" strike="noStrike" kern="0" cap="none" spc="0" normalizeH="0" baseline="0" noProof="0" dirty="0">
              <a:ln>
                <a:noFill/>
              </a:ln>
              <a:solidFill>
                <a:srgbClr val="5E5E5E"/>
              </a:solidFill>
              <a:effectLst/>
              <a:uLnTx/>
              <a:uFillTx/>
              <a:latin typeface="Helvetica Neue" panose="02000503000000020004" charset="0"/>
              <a:ea typeface="黑体-简" panose="02000000000000000000" charset="-122"/>
              <a:cs typeface="Alibaba PuHuiTi 3.0 55 Regular" pitchFamily="18" charset="-122"/>
              <a:sym typeface="Calibri" panose="020F0502020204030204"/>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81827" y="1738533"/>
            <a:ext cx="9784416" cy="35890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2800" b="0" dirty="0">
                <a:solidFill>
                  <a:srgbClr val="5E5E5E"/>
                </a:solidFill>
                <a:latin typeface="Helvetica Neue" panose="02000503000000020004" charset="0"/>
                <a:ea typeface="黑体-简" panose="02000000000000000000" charset="-122"/>
              </a:rPr>
              <a:t>       </a:t>
            </a:r>
            <a:r>
              <a:rPr lang="en-US" altLang="zh-CN" sz="2800" b="0" dirty="0">
                <a:solidFill>
                  <a:srgbClr val="5E5E5E"/>
                </a:solidFill>
                <a:latin typeface="Helvetica Neue" panose="02000503000000020004" charset="0"/>
                <a:ea typeface="黑体-简" panose="02000000000000000000" charset="-122"/>
              </a:rPr>
              <a:t>DataEase </a:t>
            </a:r>
            <a:r>
              <a:rPr lang="zh-CN" altLang="en-US" sz="2800" b="0" dirty="0">
                <a:solidFill>
                  <a:srgbClr val="5E5E5E"/>
                </a:solidFill>
                <a:latin typeface="Helvetica Neue" panose="02000503000000020004" charset="0"/>
                <a:ea typeface="黑体-简" panose="02000000000000000000" charset="-122"/>
              </a:rPr>
              <a:t>是飞致云旗下的一款开源数据可视化分析工具，帮助用户快速分析数据并洞察业务趋势，从而实现业务的改进与优化。</a:t>
            </a:r>
            <a:r>
              <a:rPr lang="en-US" altLang="zh-CN" sz="2800" b="0" dirty="0">
                <a:solidFill>
                  <a:srgbClr val="5E5E5E"/>
                </a:solidFill>
                <a:latin typeface="Helvetica Neue" panose="02000503000000020004" charset="0"/>
                <a:ea typeface="黑体-简" panose="02000000000000000000" charset="-122"/>
              </a:rPr>
              <a:t>DataEase </a:t>
            </a:r>
            <a:r>
              <a:rPr lang="zh-CN" altLang="en-US" sz="2800" b="0" dirty="0">
                <a:solidFill>
                  <a:srgbClr val="5E5E5E"/>
                </a:solidFill>
                <a:latin typeface="Helvetica Neue" panose="02000503000000020004" charset="0"/>
                <a:ea typeface="黑体-简" panose="02000000000000000000" charset="-122"/>
              </a:rPr>
              <a:t>支持丰富的数据源连接，能够通过拖拉拽方式快速制作图表，并可以方便的与他人分享。</a:t>
            </a:r>
            <a:endParaRPr kumimoji="0" lang="zh-CN" altLang="en-US" sz="2800" b="0" i="0" u="none" strike="noStrike" cap="none" spc="0" normalizeH="0" baseline="0" dirty="0">
              <a:ln>
                <a:noFill/>
              </a:ln>
              <a:solidFill>
                <a:srgbClr val="5E5E5E"/>
              </a:solidFill>
              <a:effectLst/>
              <a:uFillTx/>
              <a:latin typeface="Helvetica Neue" panose="02000503000000020004" charset="0"/>
              <a:ea typeface="黑体-简" panose="02000000000000000000" charset="-122"/>
              <a:sym typeface="Helvetica Neue" panose="02000503000000020004"/>
            </a:endParaRPr>
          </a:p>
        </p:txBody>
      </p:sp>
      <p:sp>
        <p:nvSpPr>
          <p:cNvPr id="2" name="文本框 1"/>
          <p:cNvSpPr txBox="1"/>
          <p:nvPr/>
        </p:nvSpPr>
        <p:spPr>
          <a:xfrm>
            <a:off x="1069975" y="4984115"/>
            <a:ext cx="9608185" cy="8552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200000"/>
              </a:lnSpc>
            </a:pPr>
            <a:r>
              <a:rPr lang="zh-CN" altLang="en-GB" sz="2800" b="0" dirty="0">
                <a:solidFill>
                  <a:schemeClr val="tx2"/>
                </a:solidFill>
                <a:latin typeface="Helvetica Neue" panose="02000503000000020004" charset="0"/>
                <a:ea typeface="黑体-简" panose="02000000000000000000" charset="-122"/>
              </a:rPr>
              <a:t>飞致云</a:t>
            </a:r>
            <a:r>
              <a:rPr lang="zh-CN" altLang="en-US" sz="2800" b="0" dirty="0">
                <a:solidFill>
                  <a:schemeClr val="tx2"/>
                </a:solidFill>
                <a:latin typeface="Helvetica Neue" panose="02000503000000020004" charset="0"/>
                <a:ea typeface="黑体-简" panose="02000000000000000000" charset="-122"/>
              </a:rPr>
              <a:t>学堂</a:t>
            </a:r>
            <a:r>
              <a:rPr lang="zh-CN" altLang="en-US" sz="2800" b="0" dirty="0">
                <a:latin typeface="Helvetica Neue" panose="02000503000000020004" charset="0"/>
                <a:ea typeface="黑体-简" panose="02000000000000000000" charset="-122"/>
              </a:rPr>
              <a:t>：</a:t>
            </a:r>
            <a:r>
              <a:rPr lang="en-GB" altLang="zh-CN" sz="2800" b="0" dirty="0">
                <a:latin typeface="Helvetica Neue" panose="02000503000000020004" charset="0"/>
                <a:ea typeface="黑体-简" panose="02000000000000000000" charset="-122"/>
                <a:hlinkClick r:id="rId1"/>
              </a:rPr>
              <a:t>https://edu.fit2cloud.com/</a:t>
            </a:r>
            <a:endParaRPr kumimoji="0" lang="en-US" altLang="zh-CN" sz="2800" b="0" i="0" u="none" strike="noStrike" cap="none" spc="0" normalizeH="0" baseline="0" dirty="0">
              <a:ln>
                <a:noFill/>
              </a:ln>
              <a:effectLst/>
              <a:uFillTx/>
              <a:latin typeface="Helvetica Neue" panose="02000503000000020004" charset="0"/>
              <a:ea typeface="黑体-简" panose="02000000000000000000" charset="-122"/>
              <a:sym typeface="Helvetica Neue" panose="02000503000000020004"/>
            </a:endParaRPr>
          </a:p>
          <a:p>
            <a:pPr algn="l">
              <a:lnSpc>
                <a:spcPct val="200000"/>
              </a:lnSpc>
            </a:pPr>
            <a:r>
              <a:rPr kumimoji="0" lang="zh-CN" altLang="en-GB"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DataEase官网</a:t>
            </a:r>
            <a:r>
              <a:rPr kumimoji="0" lang="zh-CN" altLang="en-US"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a:t>
            </a:r>
            <a:r>
              <a:rPr lang="en-US" altLang="zh-CN" sz="2800" b="0" dirty="0">
                <a:latin typeface="Helvetica Neue" panose="02000503000000020004" charset="0"/>
                <a:ea typeface="黑体-简" panose="02000000000000000000" charset="-122"/>
                <a:hlinkClick r:id="rId2"/>
              </a:rPr>
              <a:t>https://dataease.io/</a:t>
            </a:r>
            <a:endParaRPr kumimoji="0" lang="en-US" altLang="zh-CN" sz="2800" b="0" i="0" u="none" strike="noStrike" cap="none" spc="0" normalizeH="0" baseline="0" dirty="0">
              <a:ln>
                <a:noFill/>
              </a:ln>
              <a:effectLst/>
              <a:uFillTx/>
              <a:latin typeface="Helvetica Neue" panose="02000503000000020004" charset="0"/>
              <a:ea typeface="黑体-简" panose="02000000000000000000" charset="-122"/>
              <a:sym typeface="Helvetica Neue" panose="02000503000000020004"/>
            </a:endParaRPr>
          </a:p>
          <a:p>
            <a:pPr algn="l">
              <a:lnSpc>
                <a:spcPct val="200000"/>
              </a:lnSpc>
            </a:pPr>
            <a:r>
              <a:rPr kumimoji="0" lang="zh-CN" altLang="en-US"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在线文档：</a:t>
            </a:r>
            <a:r>
              <a:rPr lang="en-US" altLang="zh-CN" sz="2800" b="0" dirty="0">
                <a:latin typeface="Helvetica Neue" panose="02000503000000020004" charset="0"/>
                <a:ea typeface="黑体-简" panose="02000000000000000000" charset="-122"/>
                <a:hlinkClick r:id="rId3"/>
              </a:rPr>
              <a:t>https://dataease.io/docs/</a:t>
            </a:r>
            <a:endParaRPr lang="en-US"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飞致云知识库：</a:t>
            </a:r>
            <a:r>
              <a:rPr lang="en-US" altLang="zh-CN" sz="2800" b="0" dirty="0">
                <a:latin typeface="Helvetica Neue" panose="02000503000000020004" charset="0"/>
                <a:ea typeface="黑体-简" panose="02000000000000000000" charset="-122"/>
                <a:hlinkClick r:id="rId4"/>
              </a:rPr>
              <a:t>https://kb.fit2cloud.com/</a:t>
            </a:r>
            <a:endParaRPr lang="en-US"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bg2">
                    <a:lumMod val="50000"/>
                  </a:schemeClr>
                </a:solidFill>
                <a:latin typeface="Helvetica Neue" panose="02000503000000020004" charset="0"/>
                <a:ea typeface="黑体-简" panose="02000000000000000000" charset="-122"/>
              </a:rPr>
              <a:t>飞致云论坛：</a:t>
            </a:r>
            <a:r>
              <a:rPr lang="en-US" altLang="zh-CN" sz="2800" b="0" dirty="0">
                <a:solidFill>
                  <a:schemeClr val="bg2">
                    <a:lumMod val="50000"/>
                  </a:schemeClr>
                </a:solidFill>
                <a:latin typeface="Helvetica Neue" panose="02000503000000020004" charset="0"/>
                <a:ea typeface="黑体-简" panose="02000000000000000000" charset="-122"/>
                <a:hlinkClick r:id="rId5"/>
              </a:rPr>
              <a:t>https://bbs.fit2cloud.com/</a:t>
            </a:r>
            <a:endParaRPr lang="en-US" altLang="zh-CN" sz="2800" b="0" dirty="0">
              <a:solidFill>
                <a:schemeClr val="bg2">
                  <a:lumMod val="50000"/>
                </a:schemeClr>
              </a:solidFill>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模板市场：</a:t>
            </a:r>
            <a:r>
              <a:rPr lang="en-US" altLang="zh-CN" sz="2800" b="0" dirty="0">
                <a:latin typeface="Helvetica Neue" panose="02000503000000020004" charset="0"/>
                <a:ea typeface="黑体-简" panose="02000000000000000000" charset="-122"/>
                <a:hlinkClick r:id="rId6"/>
              </a:rPr>
              <a:t>https://dataease.io/templates/</a:t>
            </a:r>
            <a:endParaRPr lang="en-US" altLang="zh-CN" sz="2800" b="0" dirty="0">
              <a:latin typeface="Helvetica Neue" panose="02000503000000020004" charset="0"/>
              <a:ea typeface="黑体-简" panose="02000000000000000000" charset="-122"/>
            </a:endParaRPr>
          </a:p>
          <a:p>
            <a:pPr algn="l">
              <a:lnSpc>
                <a:spcPct val="200000"/>
              </a:lnSpc>
            </a:pPr>
            <a:r>
              <a:rPr kumimoji="0" lang="en-US" altLang="zh-CN"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GitHub</a:t>
            </a:r>
            <a:r>
              <a:rPr kumimoji="0" lang="zh-CN" altLang="en-US" sz="2800" b="0" i="0" u="none" strike="noStrike" cap="none" spc="0" normalizeH="0" baseline="0" dirty="0">
                <a:ln>
                  <a:noFill/>
                </a:ln>
                <a:solidFill>
                  <a:schemeClr val="tx2"/>
                </a:solidFill>
                <a:effectLst/>
                <a:uFillTx/>
                <a:latin typeface="Helvetica Neue" panose="02000503000000020004" charset="0"/>
                <a:ea typeface="黑体-简" panose="02000000000000000000" charset="-122"/>
                <a:sym typeface="Helvetica Neue" panose="02000503000000020004"/>
              </a:rPr>
              <a:t>地</a:t>
            </a:r>
            <a:r>
              <a:rPr lang="zh-CN" altLang="en-US" sz="2800" b="0" dirty="0">
                <a:solidFill>
                  <a:schemeClr val="tx2"/>
                </a:solidFill>
                <a:latin typeface="Helvetica Neue" panose="02000503000000020004" charset="0"/>
                <a:ea typeface="黑体-简" panose="02000000000000000000" charset="-122"/>
              </a:rPr>
              <a:t>址：</a:t>
            </a:r>
            <a:r>
              <a:rPr lang="en-GB" altLang="zh-CN" sz="2800" b="0" dirty="0">
                <a:latin typeface="Helvetica Neue" panose="02000503000000020004" charset="0"/>
                <a:ea typeface="黑体-简" panose="02000000000000000000" charset="-122"/>
                <a:hlinkClick r:id="rId7"/>
              </a:rPr>
              <a:t>https://github.com/</a:t>
            </a:r>
            <a:r>
              <a:rPr lang="en-US" altLang="en-GB" sz="2800" b="0" dirty="0">
                <a:latin typeface="Helvetica Neue" panose="02000503000000020004" charset="0"/>
                <a:ea typeface="黑体-简" panose="02000000000000000000" charset="-122"/>
                <a:hlinkClick r:id="rId7"/>
              </a:rPr>
              <a:t>fit2cloud-edu/D</a:t>
            </a:r>
            <a:r>
              <a:rPr lang="en-GB" altLang="zh-CN" sz="2800" b="0" dirty="0">
                <a:latin typeface="Helvetica Neue" panose="02000503000000020004" charset="0"/>
                <a:ea typeface="黑体-简" panose="02000000000000000000" charset="-122"/>
                <a:hlinkClick r:id="rId7"/>
              </a:rPr>
              <a:t>ata</a:t>
            </a:r>
            <a:r>
              <a:rPr lang="en-US" altLang="en-GB" sz="2800" b="0" dirty="0">
                <a:latin typeface="Helvetica Neue" panose="02000503000000020004" charset="0"/>
                <a:ea typeface="黑体-简" panose="02000000000000000000" charset="-122"/>
                <a:hlinkClick r:id="rId7"/>
              </a:rPr>
              <a:t>E</a:t>
            </a:r>
            <a:r>
              <a:rPr lang="en-GB" altLang="zh-CN" sz="2800" b="0" dirty="0">
                <a:latin typeface="Helvetica Neue" panose="02000503000000020004" charset="0"/>
                <a:ea typeface="黑体-简" panose="02000000000000000000" charset="-122"/>
                <a:hlinkClick r:id="rId7"/>
              </a:rPr>
              <a:t>ase/</a:t>
            </a:r>
            <a:endParaRPr lang="en-GB"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在线体验环境：</a:t>
            </a:r>
            <a:r>
              <a:rPr lang="en-GB" altLang="zh-CN" sz="2800" b="0" dirty="0">
                <a:latin typeface="Helvetica Neue" panose="02000503000000020004" charset="0"/>
                <a:ea typeface="黑体-简" panose="02000000000000000000" charset="-122"/>
                <a:hlinkClick r:id="rId8"/>
              </a:rPr>
              <a:t>http://</a:t>
            </a:r>
            <a:r>
              <a:rPr lang="en-US" altLang="en-GB" sz="2800" b="0" dirty="0">
                <a:latin typeface="Helvetica Neue" panose="02000503000000020004" charset="0"/>
                <a:ea typeface="黑体-简" panose="02000000000000000000" charset="-122"/>
                <a:hlinkClick r:id="rId8"/>
              </a:rPr>
              <a:t>student.</a:t>
            </a:r>
            <a:r>
              <a:rPr lang="en-GB" altLang="zh-CN" sz="2800" b="0" dirty="0">
                <a:latin typeface="Helvetica Neue" panose="02000503000000020004" charset="0"/>
                <a:ea typeface="黑体-简" panose="02000000000000000000" charset="-122"/>
                <a:hlinkClick r:id="rId8"/>
              </a:rPr>
              <a:t>dataease.fit2cloud.com/</a:t>
            </a:r>
            <a:endParaRPr lang="en-GB" altLang="zh-CN" sz="2800" b="0" dirty="0">
              <a:latin typeface="Helvetica Neue" panose="02000503000000020004" charset="0"/>
              <a:ea typeface="黑体-简" panose="02000000000000000000" charset="-122"/>
            </a:endParaRPr>
          </a:p>
          <a:p>
            <a:pPr algn="l">
              <a:lnSpc>
                <a:spcPct val="200000"/>
              </a:lnSpc>
            </a:pPr>
            <a:r>
              <a:rPr lang="zh-CN" altLang="en-US" sz="2800" b="0" dirty="0">
                <a:solidFill>
                  <a:schemeClr val="tx2"/>
                </a:solidFill>
                <a:latin typeface="Helvetica Neue" panose="02000503000000020004" charset="0"/>
                <a:ea typeface="黑体-简" panose="02000000000000000000" charset="-122"/>
              </a:rPr>
              <a:t>账号：</a:t>
            </a:r>
            <a:r>
              <a:rPr lang="en-GB" altLang="zh-CN" sz="2800" b="0" dirty="0" err="1">
                <a:solidFill>
                  <a:schemeClr val="tx2"/>
                </a:solidFill>
                <a:latin typeface="Helvetica Neue" panose="02000503000000020004" charset="0"/>
                <a:ea typeface="黑体-简" panose="02000000000000000000" charset="-122"/>
              </a:rPr>
              <a:t>学号</a:t>
            </a:r>
            <a:r>
              <a:rPr lang="en-GB" altLang="zh-CN" sz="2800" b="0" dirty="0">
                <a:solidFill>
                  <a:schemeClr val="tx2"/>
                </a:solidFill>
                <a:latin typeface="Helvetica Neue" panose="02000503000000020004" charset="0"/>
                <a:ea typeface="黑体-简" panose="02000000000000000000" charset="-122"/>
              </a:rPr>
              <a:t> </a:t>
            </a:r>
            <a:r>
              <a:rPr lang="zh-CN" altLang="en-US" sz="2800" b="0" dirty="0">
                <a:solidFill>
                  <a:schemeClr val="tx2"/>
                </a:solidFill>
                <a:latin typeface="Helvetica Neue" panose="02000503000000020004" charset="0"/>
                <a:ea typeface="黑体-简" panose="02000000000000000000" charset="-122"/>
              </a:rPr>
              <a:t>密码：</a:t>
            </a:r>
            <a:r>
              <a:rPr lang="en-US" altLang="zh-CN" sz="2800" b="0" dirty="0">
                <a:solidFill>
                  <a:schemeClr val="tx2"/>
                </a:solidFill>
                <a:latin typeface="Helvetica Neue" panose="02000503000000020004" charset="0"/>
                <a:ea typeface="黑体-简" panose="02000000000000000000" charset="-122"/>
              </a:rPr>
              <a:t>DataEase123456</a:t>
            </a:r>
            <a:endParaRPr lang="en-US" altLang="zh-CN" sz="2800" b="0" dirty="0">
              <a:solidFill>
                <a:schemeClr val="tx2"/>
              </a:solidFill>
              <a:latin typeface="Helvetica Neue" panose="02000503000000020004" charset="0"/>
              <a:ea typeface="黑体-简" panose="02000000000000000000" charset="-122"/>
            </a:endParaRPr>
          </a:p>
        </p:txBody>
      </p:sp>
      <p:sp>
        <p:nvSpPr>
          <p:cNvPr id="4"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7"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常用网站</a:t>
            </a:r>
            <a:endParaRPr lang="zh-CN" altLang="en-US" sz="5000" dirty="0">
              <a:solidFill>
                <a:srgbClr val="0C7BE0"/>
              </a:solidFill>
              <a:latin typeface="Helvetica Neue" panose="02000503000000020004" charset="0"/>
              <a:ea typeface="黑体-简" panose="02000000000000000000" charset="-122"/>
            </a:endParaRPr>
          </a:p>
        </p:txBody>
      </p:sp>
      <p:pic>
        <p:nvPicPr>
          <p:cNvPr id="5" name="图片 4"/>
          <p:cNvPicPr>
            <a:picLocks noChangeAspect="1"/>
          </p:cNvPicPr>
          <p:nvPr/>
        </p:nvPicPr>
        <p:blipFill>
          <a:blip r:embed="rId9"/>
          <a:stretch>
            <a:fillRect/>
          </a:stretch>
        </p:blipFill>
        <p:spPr>
          <a:xfrm>
            <a:off x="11501691" y="2840645"/>
            <a:ext cx="11812443" cy="6642989"/>
          </a:xfrm>
          <a:prstGeom prst="rect">
            <a:avLst/>
          </a:prstGeom>
          <a:effectLst>
            <a:reflection blurRad="6350" stA="52000" endA="300" endPos="35000" dir="5400000" sy="-100000" algn="bl" rotWithShape="0"/>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仪表板"/>
          <p:cNvSpPr/>
          <p:nvPr/>
        </p:nvSpPr>
        <p:spPr>
          <a:xfrm>
            <a:off x="835284" y="3029560"/>
            <a:ext cx="2540001" cy="1143001"/>
          </a:xfrm>
          <a:prstGeom prst="roundRect">
            <a:avLst>
              <a:gd name="adj" fmla="val 16667"/>
            </a:avLst>
          </a:prstGeom>
          <a:solidFill>
            <a:schemeClr val="accent1">
              <a:hueOff val="-264798"/>
              <a:satOff val="8095"/>
              <a:lumOff val="-20812"/>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仪表板</a:t>
            </a:r>
            <a:endParaRPr>
              <a:latin typeface="Helvetica Neue" panose="02000503000000020004" charset="0"/>
              <a:ea typeface="黑体-简" panose="02000000000000000000" charset="-122"/>
            </a:endParaRPr>
          </a:p>
        </p:txBody>
      </p:sp>
      <p:sp>
        <p:nvSpPr>
          <p:cNvPr id="285" name="视图"/>
          <p:cNvSpPr/>
          <p:nvPr/>
        </p:nvSpPr>
        <p:spPr>
          <a:xfrm>
            <a:off x="835284" y="5872911"/>
            <a:ext cx="2540001" cy="1143001"/>
          </a:xfrm>
          <a:prstGeom prst="roundRect">
            <a:avLst>
              <a:gd name="adj" fmla="val 16667"/>
            </a:avLst>
          </a:prstGeom>
          <a:solidFill>
            <a:schemeClr val="accent1">
              <a:hueOff val="-264798"/>
              <a:satOff val="8095"/>
              <a:lumOff val="-20812"/>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视图</a:t>
            </a:r>
            <a:endParaRPr>
              <a:latin typeface="Helvetica Neue" panose="02000503000000020004" charset="0"/>
              <a:ea typeface="黑体-简" panose="02000000000000000000" charset="-122"/>
            </a:endParaRPr>
          </a:p>
        </p:txBody>
      </p:sp>
      <p:sp>
        <p:nvSpPr>
          <p:cNvPr id="286" name="数据集"/>
          <p:cNvSpPr/>
          <p:nvPr/>
        </p:nvSpPr>
        <p:spPr>
          <a:xfrm>
            <a:off x="835284" y="8716261"/>
            <a:ext cx="2540001" cy="1143001"/>
          </a:xfrm>
          <a:prstGeom prst="roundRect">
            <a:avLst>
              <a:gd name="adj" fmla="val 16667"/>
            </a:avLst>
          </a:prstGeom>
          <a:solidFill>
            <a:schemeClr val="accent1">
              <a:hueOff val="-264798"/>
              <a:satOff val="8095"/>
              <a:lumOff val="-20812"/>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数据集</a:t>
            </a:r>
            <a:endParaRPr>
              <a:latin typeface="Helvetica Neue" panose="02000503000000020004" charset="0"/>
              <a:ea typeface="黑体-简" panose="02000000000000000000" charset="-122"/>
            </a:endParaRPr>
          </a:p>
        </p:txBody>
      </p:sp>
      <p:sp>
        <p:nvSpPr>
          <p:cNvPr id="287" name="数据源"/>
          <p:cNvSpPr/>
          <p:nvPr/>
        </p:nvSpPr>
        <p:spPr>
          <a:xfrm>
            <a:off x="835284" y="11559613"/>
            <a:ext cx="2540001" cy="1143001"/>
          </a:xfrm>
          <a:prstGeom prst="roundRect">
            <a:avLst>
              <a:gd name="adj" fmla="val 16667"/>
            </a:avLst>
          </a:prstGeom>
          <a:solidFill>
            <a:schemeClr val="accent1">
              <a:hueOff val="-264798"/>
              <a:satOff val="8095"/>
              <a:lumOff val="-20812"/>
            </a:schemeClr>
          </a:solidFill>
          <a:ln w="12700">
            <a:miter lim="400000"/>
          </a:ln>
        </p:spPr>
        <p:txBody>
          <a:bodyPr lIns="50800" tIns="50800" rIns="50800" bIns="50800" anchor="ctr"/>
          <a:lstStyle>
            <a:lvl1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数据源</a:t>
            </a:r>
            <a:endParaRPr>
              <a:latin typeface="Helvetica Neue" panose="02000503000000020004" charset="0"/>
              <a:ea typeface="黑体-简" panose="02000000000000000000" charset="-122"/>
            </a:endParaRPr>
          </a:p>
        </p:txBody>
      </p:sp>
      <p:sp>
        <p:nvSpPr>
          <p:cNvPr id="288" name="矩形"/>
          <p:cNvSpPr/>
          <p:nvPr/>
        </p:nvSpPr>
        <p:spPr>
          <a:xfrm>
            <a:off x="4059390" y="11559613"/>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289" name="形状"/>
          <p:cNvSpPr/>
          <p:nvPr/>
        </p:nvSpPr>
        <p:spPr>
          <a:xfrm>
            <a:off x="4085136" y="11114113"/>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pic>
        <p:nvPicPr>
          <p:cNvPr id="290" name="图像" descr="图像"/>
          <p:cNvPicPr>
            <a:picLocks noChangeAspect="1"/>
          </p:cNvPicPr>
          <p:nvPr/>
        </p:nvPicPr>
        <p:blipFill>
          <a:blip r:embed="rId1"/>
          <a:stretch>
            <a:fillRect/>
          </a:stretch>
        </p:blipFill>
        <p:spPr>
          <a:xfrm>
            <a:off x="15430500" y="10231834"/>
            <a:ext cx="2409218" cy="1062891"/>
          </a:xfrm>
          <a:prstGeom prst="rect">
            <a:avLst/>
          </a:prstGeom>
          <a:ln w="12700">
            <a:miter lim="400000"/>
            <a:headEnd/>
            <a:tailEnd/>
          </a:ln>
          <a:effectLst>
            <a:outerShdw blurRad="165100" rotWithShape="0">
              <a:srgbClr val="000000">
                <a:alpha val="75000"/>
              </a:srgbClr>
            </a:outerShdw>
          </a:effectLst>
        </p:spPr>
      </p:pic>
      <p:pic>
        <p:nvPicPr>
          <p:cNvPr id="291" name="图片 1.png-8.png" descr="图片 1.png-8.png"/>
          <p:cNvPicPr>
            <a:picLocks noChangeAspect="1"/>
          </p:cNvPicPr>
          <p:nvPr/>
        </p:nvPicPr>
        <p:blipFill>
          <a:blip r:embed="rId2"/>
          <a:stretch>
            <a:fillRect/>
          </a:stretch>
        </p:blipFill>
        <p:spPr>
          <a:xfrm>
            <a:off x="8805588" y="10350500"/>
            <a:ext cx="3194895" cy="825500"/>
          </a:xfrm>
          <a:prstGeom prst="rect">
            <a:avLst/>
          </a:prstGeom>
          <a:ln w="12700">
            <a:miter lim="400000"/>
            <a:headEnd/>
            <a:tailEnd/>
          </a:ln>
          <a:effectLst>
            <a:outerShdw blurRad="165100" rotWithShape="0">
              <a:srgbClr val="000000">
                <a:alpha val="75000"/>
              </a:srgbClr>
            </a:outerShdw>
          </a:effectLst>
        </p:spPr>
      </p:pic>
      <p:pic>
        <p:nvPicPr>
          <p:cNvPr id="292" name="图像" descr="图像"/>
          <p:cNvPicPr>
            <a:picLocks noChangeAspect="1"/>
          </p:cNvPicPr>
          <p:nvPr/>
        </p:nvPicPr>
        <p:blipFill>
          <a:blip r:embed="rId3"/>
          <a:stretch>
            <a:fillRect/>
          </a:stretch>
        </p:blipFill>
        <p:spPr>
          <a:xfrm>
            <a:off x="6083300" y="10350500"/>
            <a:ext cx="2116590" cy="825500"/>
          </a:xfrm>
          <a:prstGeom prst="rect">
            <a:avLst/>
          </a:prstGeom>
          <a:ln w="12700">
            <a:miter lim="400000"/>
            <a:headEnd/>
            <a:tailEnd/>
          </a:ln>
          <a:effectLst>
            <a:outerShdw blurRad="165100" rotWithShape="0">
              <a:srgbClr val="000000">
                <a:alpha val="75000"/>
              </a:srgbClr>
            </a:outerShdw>
          </a:effectLst>
        </p:spPr>
      </p:pic>
      <p:pic>
        <p:nvPicPr>
          <p:cNvPr id="293" name="图像" descr="图像"/>
          <p:cNvPicPr>
            <a:picLocks noChangeAspect="1"/>
          </p:cNvPicPr>
          <p:nvPr/>
        </p:nvPicPr>
        <p:blipFill>
          <a:blip r:embed="rId4"/>
          <a:stretch>
            <a:fillRect/>
          </a:stretch>
        </p:blipFill>
        <p:spPr>
          <a:xfrm>
            <a:off x="12778058" y="10058858"/>
            <a:ext cx="1777900" cy="1111544"/>
          </a:xfrm>
          <a:prstGeom prst="rect">
            <a:avLst/>
          </a:prstGeom>
          <a:ln w="12700">
            <a:miter lim="400000"/>
            <a:headEnd/>
            <a:tailEnd/>
          </a:ln>
          <a:effectLst>
            <a:outerShdw blurRad="165100" rotWithShape="0">
              <a:srgbClr val="000000">
                <a:alpha val="75000"/>
              </a:srgbClr>
            </a:outerShdw>
          </a:effectLst>
        </p:spPr>
      </p:pic>
      <p:sp>
        <p:nvSpPr>
          <p:cNvPr id="294" name="矩形"/>
          <p:cNvSpPr/>
          <p:nvPr/>
        </p:nvSpPr>
        <p:spPr>
          <a:xfrm>
            <a:off x="4059390" y="8735850"/>
            <a:ext cx="15875001" cy="1275703"/>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295" name="本地模式基于 Apache Doris 和 Kettle"/>
          <p:cNvSpPr/>
          <p:nvPr/>
        </p:nvSpPr>
        <p:spPr>
          <a:xfrm>
            <a:off x="4387850" y="8949577"/>
            <a:ext cx="5155547"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本地模式基于 Apache Doris 和 Kettle</a:t>
            </a:r>
            <a:endParaRPr>
              <a:latin typeface="Helvetica Neue" panose="02000503000000020004" charset="0"/>
              <a:ea typeface="黑体-简" panose="02000000000000000000" charset="-122"/>
            </a:endParaRPr>
          </a:p>
        </p:txBody>
      </p:sp>
      <p:sp>
        <p:nvSpPr>
          <p:cNvPr id="296" name="支持多数据集关联"/>
          <p:cNvSpPr/>
          <p:nvPr/>
        </p:nvSpPr>
        <p:spPr>
          <a:xfrm>
            <a:off x="10182638"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支持多数据集关联</a:t>
            </a:r>
            <a:endParaRPr>
              <a:latin typeface="Helvetica Neue" panose="02000503000000020004" charset="0"/>
              <a:ea typeface="黑体-简" panose="02000000000000000000" charset="-122"/>
            </a:endParaRPr>
          </a:p>
        </p:txBody>
      </p:sp>
      <p:sp>
        <p:nvSpPr>
          <p:cNvPr id="297" name="支持数据集字段计算"/>
          <p:cNvSpPr/>
          <p:nvPr/>
        </p:nvSpPr>
        <p:spPr>
          <a:xfrm>
            <a:off x="13488781"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支持数据集字段计算</a:t>
            </a:r>
            <a:endParaRPr>
              <a:latin typeface="Helvetica Neue" panose="02000503000000020004" charset="0"/>
              <a:ea typeface="黑体-简" panose="02000000000000000000" charset="-122"/>
            </a:endParaRPr>
          </a:p>
        </p:txBody>
      </p:sp>
      <p:sp>
        <p:nvSpPr>
          <p:cNvPr id="298" name="支持定时同步"/>
          <p:cNvSpPr/>
          <p:nvPr/>
        </p:nvSpPr>
        <p:spPr>
          <a:xfrm>
            <a:off x="16794925" y="8949577"/>
            <a:ext cx="27940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支持定时同步</a:t>
            </a:r>
            <a:endParaRPr>
              <a:latin typeface="Helvetica Neue" panose="02000503000000020004" charset="0"/>
              <a:ea typeface="黑体-简" panose="02000000000000000000" charset="-122"/>
            </a:endParaRPr>
          </a:p>
        </p:txBody>
      </p:sp>
      <p:sp>
        <p:nvSpPr>
          <p:cNvPr id="299" name="形状"/>
          <p:cNvSpPr/>
          <p:nvPr/>
        </p:nvSpPr>
        <p:spPr>
          <a:xfrm>
            <a:off x="4085136" y="8290351"/>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0" name="直连模式"/>
          <p:cNvSpPr/>
          <p:nvPr/>
        </p:nvSpPr>
        <p:spPr>
          <a:xfrm>
            <a:off x="7759045"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直连模式</a:t>
            </a:r>
            <a:endParaRPr>
              <a:latin typeface="Helvetica Neue" panose="02000503000000020004" charset="0"/>
              <a:ea typeface="黑体-简" panose="02000000000000000000" charset="-122"/>
            </a:endParaRPr>
          </a:p>
        </p:txBody>
      </p:sp>
      <p:sp>
        <p:nvSpPr>
          <p:cNvPr id="301" name="本地模式"/>
          <p:cNvSpPr/>
          <p:nvPr/>
        </p:nvSpPr>
        <p:spPr>
          <a:xfrm>
            <a:off x="13140373" y="7687601"/>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本地模式</a:t>
            </a:r>
            <a:endParaRPr>
              <a:latin typeface="Helvetica Neue" panose="02000503000000020004" charset="0"/>
              <a:ea typeface="黑体-简" panose="02000000000000000000" charset="-122"/>
            </a:endParaRPr>
          </a:p>
        </p:txBody>
      </p:sp>
      <p:sp>
        <p:nvSpPr>
          <p:cNvPr id="302" name="矩形"/>
          <p:cNvSpPr/>
          <p:nvPr/>
        </p:nvSpPr>
        <p:spPr>
          <a:xfrm>
            <a:off x="4059390" y="5830261"/>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303" name="多图库支持"/>
          <p:cNvSpPr/>
          <p:nvPr/>
        </p:nvSpPr>
        <p:spPr>
          <a:xfrm>
            <a:off x="4387850"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多图库支持</a:t>
            </a:r>
            <a:endParaRPr>
              <a:latin typeface="Helvetica Neue" panose="02000503000000020004" charset="0"/>
              <a:ea typeface="黑体-简" panose="02000000000000000000" charset="-122"/>
            </a:endParaRPr>
          </a:p>
        </p:txBody>
      </p:sp>
      <p:sp>
        <p:nvSpPr>
          <p:cNvPr id="304" name="可视化配置多种属性与样式"/>
          <p:cNvSpPr/>
          <p:nvPr/>
        </p:nvSpPr>
        <p:spPr>
          <a:xfrm>
            <a:off x="8290708"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可视化配置多种属性与样式</a:t>
            </a:r>
            <a:endParaRPr>
              <a:latin typeface="Helvetica Neue" panose="02000503000000020004" charset="0"/>
              <a:ea typeface="黑体-简" panose="02000000000000000000" charset="-122"/>
            </a:endParaRPr>
          </a:p>
        </p:txBody>
      </p:sp>
      <p:sp>
        <p:nvSpPr>
          <p:cNvPr id="305" name="支持指标计算与过滤规则"/>
          <p:cNvSpPr/>
          <p:nvPr/>
        </p:nvSpPr>
        <p:spPr>
          <a:xfrm>
            <a:off x="12193567"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支持指标计算与过滤规则</a:t>
            </a:r>
            <a:endParaRPr>
              <a:latin typeface="Helvetica Neue" panose="02000503000000020004" charset="0"/>
              <a:ea typeface="黑体-简" panose="02000000000000000000" charset="-122"/>
            </a:endParaRPr>
          </a:p>
        </p:txBody>
      </p:sp>
      <p:sp>
        <p:nvSpPr>
          <p:cNvPr id="306" name="支持多级下钻"/>
          <p:cNvSpPr/>
          <p:nvPr/>
        </p:nvSpPr>
        <p:spPr>
          <a:xfrm>
            <a:off x="16096425" y="6043989"/>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支持多级下钻</a:t>
            </a:r>
            <a:endParaRPr>
              <a:latin typeface="Helvetica Neue" panose="02000503000000020004" charset="0"/>
              <a:ea typeface="黑体-简" panose="02000000000000000000" charset="-122"/>
            </a:endParaRPr>
          </a:p>
        </p:txBody>
      </p:sp>
      <p:sp>
        <p:nvSpPr>
          <p:cNvPr id="307" name="形状"/>
          <p:cNvSpPr/>
          <p:nvPr/>
        </p:nvSpPr>
        <p:spPr>
          <a:xfrm>
            <a:off x="4085136" y="5384762"/>
            <a:ext cx="15849255" cy="44550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08" name="ECharts 图库"/>
          <p:cNvSpPr/>
          <p:nvPr/>
        </p:nvSpPr>
        <p:spPr>
          <a:xfrm>
            <a:off x="7742385" y="4782012"/>
            <a:ext cx="266065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ECharts 图库</a:t>
            </a:r>
            <a:endParaRPr>
              <a:latin typeface="Helvetica Neue" panose="02000503000000020004" charset="0"/>
              <a:ea typeface="黑体-简" panose="02000000000000000000" charset="-122"/>
            </a:endParaRPr>
          </a:p>
        </p:txBody>
      </p:sp>
      <p:sp>
        <p:nvSpPr>
          <p:cNvPr id="309" name="AntV 图库"/>
          <p:cNvSpPr/>
          <p:nvPr/>
        </p:nvSpPr>
        <p:spPr>
          <a:xfrm>
            <a:off x="13123713" y="4782012"/>
            <a:ext cx="2667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AntV 图库</a:t>
            </a:r>
            <a:endParaRPr>
              <a:latin typeface="Helvetica Neue" panose="02000503000000020004" charset="0"/>
              <a:ea typeface="黑体-简" panose="02000000000000000000" charset="-122"/>
            </a:endParaRPr>
          </a:p>
        </p:txBody>
      </p:sp>
      <p:sp>
        <p:nvSpPr>
          <p:cNvPr id="310" name="矩形"/>
          <p:cNvSpPr/>
          <p:nvPr/>
        </p:nvSpPr>
        <p:spPr>
          <a:xfrm>
            <a:off x="4059390" y="3069833"/>
            <a:ext cx="15875001" cy="1275704"/>
          </a:xfrm>
          <a:prstGeom prst="rect">
            <a:avLst/>
          </a:prstGeom>
          <a:solidFill>
            <a:srgbClr val="D6D5D5"/>
          </a:solidFill>
          <a:ln w="12700">
            <a:miter lim="400000"/>
          </a:ln>
        </p:spPr>
        <p:txBody>
          <a:bodyPr tIns="91439" bIns="91439"/>
          <a:lstStyle/>
          <a:p>
            <a:pPr indent="0" algn="ctr" defTabSz="1828800">
              <a:defRPr sz="240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311" name="可视化拖拽操作"/>
          <p:cNvSpPr/>
          <p:nvPr/>
        </p:nvSpPr>
        <p:spPr>
          <a:xfrm>
            <a:off x="4387850"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可视化拖拽操作</a:t>
            </a:r>
            <a:endParaRPr>
              <a:latin typeface="Helvetica Neue" panose="02000503000000020004" charset="0"/>
              <a:ea typeface="黑体-简" panose="02000000000000000000" charset="-122"/>
            </a:endParaRPr>
          </a:p>
        </p:txBody>
      </p:sp>
      <p:sp>
        <p:nvSpPr>
          <p:cNvPr id="312" name="快速安全分享"/>
          <p:cNvSpPr/>
          <p:nvPr/>
        </p:nvSpPr>
        <p:spPr>
          <a:xfrm>
            <a:off x="8290709"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快速安全分享</a:t>
            </a:r>
            <a:endParaRPr>
              <a:latin typeface="Helvetica Neue" panose="02000503000000020004" charset="0"/>
              <a:ea typeface="黑体-简" panose="02000000000000000000" charset="-122"/>
            </a:endParaRPr>
          </a:p>
        </p:txBody>
      </p:sp>
      <p:sp>
        <p:nvSpPr>
          <p:cNvPr id="313" name="支持多端查看"/>
          <p:cNvSpPr/>
          <p:nvPr/>
        </p:nvSpPr>
        <p:spPr>
          <a:xfrm>
            <a:off x="12193567"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支持多端查看</a:t>
            </a:r>
            <a:endParaRPr>
              <a:latin typeface="Helvetica Neue" panose="02000503000000020004" charset="0"/>
              <a:ea typeface="黑体-简" panose="02000000000000000000" charset="-122"/>
            </a:endParaRPr>
          </a:p>
        </p:txBody>
      </p:sp>
      <p:sp>
        <p:nvSpPr>
          <p:cNvPr id="314" name="支持单 URL 访问"/>
          <p:cNvSpPr/>
          <p:nvPr/>
        </p:nvSpPr>
        <p:spPr>
          <a:xfrm>
            <a:off x="16096425" y="3283560"/>
            <a:ext cx="3492501" cy="889001"/>
          </a:xfrm>
          <a:prstGeom prst="rect">
            <a:avLst/>
          </a:prstGeom>
          <a:solidFill>
            <a:srgbClr val="5E5E5E"/>
          </a:solidFill>
          <a:ln w="12700">
            <a:miter lim="400000"/>
          </a:ln>
        </p:spPr>
        <p:txBody>
          <a:bodyPr tIns="91439" bIns="91439" anchor="ctr"/>
          <a:lstStyle>
            <a:lvl1pPr indent="0" algn="ctr" defTabSz="1828800">
              <a:defRPr sz="2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支持单 URL 访问</a:t>
            </a:r>
            <a:endParaRPr>
              <a:latin typeface="Helvetica Neue" panose="02000503000000020004" charset="0"/>
              <a:ea typeface="黑体-简" panose="02000000000000000000" charset="-122"/>
            </a:endParaRPr>
          </a:p>
        </p:txBody>
      </p:sp>
      <p:sp>
        <p:nvSpPr>
          <p:cNvPr id="315" name="形状"/>
          <p:cNvSpPr/>
          <p:nvPr/>
        </p:nvSpPr>
        <p:spPr>
          <a:xfrm>
            <a:off x="4085136" y="2624334"/>
            <a:ext cx="15849255" cy="445500"/>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rgbClr val="929292"/>
              </a:gs>
              <a:gs pos="100000">
                <a:srgbClr val="929292"/>
              </a:gs>
            </a:gsLst>
            <a:lin ang="5400000"/>
          </a:gradFill>
          <a:ln w="12700">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16" name="PC 端"/>
          <p:cNvSpPr/>
          <p:nvPr/>
        </p:nvSpPr>
        <p:spPr>
          <a:xfrm>
            <a:off x="6927850"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PC 端</a:t>
            </a:r>
            <a:endParaRPr>
              <a:latin typeface="Helvetica Neue" panose="02000503000000020004" charset="0"/>
              <a:ea typeface="黑体-简" panose="02000000000000000000" charset="-122"/>
            </a:endParaRPr>
          </a:p>
        </p:txBody>
      </p:sp>
      <p:sp>
        <p:nvSpPr>
          <p:cNvPr id="317" name="移动端"/>
          <p:cNvSpPr/>
          <p:nvPr/>
        </p:nvSpPr>
        <p:spPr>
          <a:xfrm>
            <a:off x="10692531"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移动端</a:t>
            </a:r>
            <a:endParaRPr>
              <a:latin typeface="Helvetica Neue" panose="02000503000000020004" charset="0"/>
              <a:ea typeface="黑体-简" panose="02000000000000000000" charset="-122"/>
            </a:endParaRPr>
          </a:p>
        </p:txBody>
      </p:sp>
      <p:sp>
        <p:nvSpPr>
          <p:cNvPr id="318" name="大屏"/>
          <p:cNvSpPr/>
          <p:nvPr/>
        </p:nvSpPr>
        <p:spPr>
          <a:xfrm>
            <a:off x="14457213" y="2021584"/>
            <a:ext cx="2540001" cy="825501"/>
          </a:xfrm>
          <a:prstGeom prst="roundRect">
            <a:avLst>
              <a:gd name="adj" fmla="val 23077"/>
            </a:avLst>
          </a:prstGeom>
          <a:solidFill>
            <a:srgbClr val="0C7BE0"/>
          </a:solidFill>
          <a:ln w="12700">
            <a:miter lim="400000"/>
          </a:ln>
          <a:effectLst>
            <a:outerShdw blurRad="165100" rotWithShape="0">
              <a:srgbClr val="000000">
                <a:alpha val="75000"/>
              </a:srgbClr>
            </a:outerShdw>
          </a:effectLst>
        </p:spPr>
        <p:txBody>
          <a:bodyPr lIns="50800" tIns="50800" rIns="50800" bIns="50800" anchor="ctr"/>
          <a:lstStyle>
            <a:lvl1pPr indent="0" algn="ct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a:latin typeface="Helvetica Neue" panose="02000503000000020004" charset="0"/>
                <a:ea typeface="黑体-简" panose="02000000000000000000" charset="-122"/>
              </a:rPr>
              <a:t>大屏</a:t>
            </a:r>
            <a:endParaRPr>
              <a:latin typeface="Helvetica Neue" panose="02000503000000020004" charset="0"/>
              <a:ea typeface="黑体-简" panose="02000000000000000000" charset="-122"/>
            </a:endParaRPr>
          </a:p>
        </p:txBody>
      </p:sp>
      <p:sp>
        <p:nvSpPr>
          <p:cNvPr id="319" name="管理与安全"/>
          <p:cNvSpPr/>
          <p:nvPr/>
        </p:nvSpPr>
        <p:spPr>
          <a:xfrm>
            <a:off x="20643896" y="2669467"/>
            <a:ext cx="3175001" cy="9967474"/>
          </a:xfrm>
          <a:prstGeom prst="rect">
            <a:avLst/>
          </a:prstGeom>
          <a:ln w="50800">
            <a:solidFill>
              <a:srgbClr val="929292"/>
            </a:solidFill>
            <a:miter lim="400000"/>
          </a:ln>
        </p:spPr>
        <p:txBody>
          <a:bodyPr lIns="71437" tIns="71437" rIns="71437" bIns="71437"/>
          <a:lstStyle/>
          <a:p>
            <a:pPr indent="0" algn="ctr">
              <a:lnSpc>
                <a:spcPct val="30000"/>
              </a:lnSpc>
              <a:defRPr sz="2000">
                <a:solidFill>
                  <a:srgbClr val="5E5E5E"/>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200">
              <a:latin typeface="Helvetica Neue" panose="02000503000000020004" charset="0"/>
              <a:ea typeface="黑体-简" panose="02000000000000000000" charset="-122"/>
            </a:endParaRPr>
          </a:p>
          <a:p>
            <a:pPr indent="0" algn="ctr">
              <a:defRPr sz="3200" b="1">
                <a:solidFill>
                  <a:srgbClr val="5E5E5E"/>
                </a:solidFill>
              </a:defRPr>
            </a:pPr>
            <a:r>
              <a:rPr sz="1800">
                <a:latin typeface="Helvetica Neue" panose="02000503000000020004" charset="0"/>
                <a:ea typeface="黑体-简" panose="02000000000000000000" charset="-122"/>
              </a:rPr>
              <a:t>管理与安全</a:t>
            </a:r>
            <a:endParaRPr sz="1800">
              <a:latin typeface="Helvetica Neue" panose="02000503000000020004" charset="0"/>
              <a:ea typeface="黑体-简" panose="02000000000000000000" charset="-122"/>
            </a:endParaRPr>
          </a:p>
        </p:txBody>
      </p:sp>
      <p:sp>
        <p:nvSpPr>
          <p:cNvPr id="320" name="用户与租户"/>
          <p:cNvSpPr/>
          <p:nvPr/>
        </p:nvSpPr>
        <p:spPr>
          <a:xfrm>
            <a:off x="21005060" y="3857373"/>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用户与租户</a:t>
            </a:r>
            <a:endParaRPr>
              <a:latin typeface="Helvetica Neue" panose="02000503000000020004" charset="0"/>
              <a:ea typeface="黑体-简" panose="02000000000000000000" charset="-122"/>
            </a:endParaRPr>
          </a:p>
        </p:txBody>
      </p:sp>
      <p:sp>
        <p:nvSpPr>
          <p:cNvPr id="321" name="角色与权限"/>
          <p:cNvSpPr/>
          <p:nvPr/>
        </p:nvSpPr>
        <p:spPr>
          <a:xfrm>
            <a:off x="21005060" y="533914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角色与权限</a:t>
            </a:r>
            <a:endParaRPr>
              <a:latin typeface="Helvetica Neue" panose="02000503000000020004" charset="0"/>
              <a:ea typeface="黑体-简" panose="02000000000000000000" charset="-122"/>
            </a:endParaRPr>
          </a:p>
        </p:txBody>
      </p:sp>
      <p:sp>
        <p:nvSpPr>
          <p:cNvPr id="322" name="日志审计"/>
          <p:cNvSpPr/>
          <p:nvPr/>
        </p:nvSpPr>
        <p:spPr>
          <a:xfrm>
            <a:off x="21005060" y="6816404"/>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日志审计</a:t>
            </a:r>
            <a:endParaRPr>
              <a:latin typeface="Helvetica Neue" panose="02000503000000020004" charset="0"/>
              <a:ea typeface="黑体-简" panose="02000000000000000000" charset="-122"/>
            </a:endParaRPr>
          </a:p>
        </p:txBody>
      </p:sp>
      <p:sp>
        <p:nvSpPr>
          <p:cNvPr id="323" name="单点登录"/>
          <p:cNvSpPr/>
          <p:nvPr/>
        </p:nvSpPr>
        <p:spPr>
          <a:xfrm>
            <a:off x="21005060" y="8302692"/>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单点登录</a:t>
            </a:r>
            <a:endParaRPr>
              <a:latin typeface="Helvetica Neue" panose="02000503000000020004" charset="0"/>
              <a:ea typeface="黑体-简" panose="02000000000000000000" charset="-122"/>
            </a:endParaRPr>
          </a:p>
        </p:txBody>
      </p:sp>
      <p:sp>
        <p:nvSpPr>
          <p:cNvPr id="324" name="REST API"/>
          <p:cNvSpPr/>
          <p:nvPr/>
        </p:nvSpPr>
        <p:spPr>
          <a:xfrm>
            <a:off x="21005060" y="11265036"/>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REST API</a:t>
            </a:r>
            <a:endParaRPr>
              <a:latin typeface="Helvetica Neue" panose="02000503000000020004" charset="0"/>
              <a:ea typeface="黑体-简" panose="02000000000000000000" charset="-122"/>
            </a:endParaRPr>
          </a:p>
        </p:txBody>
      </p:sp>
      <p:sp>
        <p:nvSpPr>
          <p:cNvPr id="325" name="嵌入式集成"/>
          <p:cNvSpPr/>
          <p:nvPr/>
        </p:nvSpPr>
        <p:spPr>
          <a:xfrm>
            <a:off x="21005060" y="9783751"/>
            <a:ext cx="2540001" cy="1143001"/>
          </a:xfrm>
          <a:prstGeom prst="rect">
            <a:avLst/>
          </a:prstGeom>
          <a:solidFill>
            <a:srgbClr val="00A89D"/>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嵌入式集成</a:t>
            </a:r>
            <a:endParaRPr>
              <a:latin typeface="Helvetica Neue" panose="02000503000000020004" charset="0"/>
              <a:ea typeface="黑体-简" panose="02000000000000000000" charset="-122"/>
            </a:endParaRPr>
          </a:p>
        </p:txBody>
      </p:sp>
      <p:sp>
        <p:nvSpPr>
          <p:cNvPr id="326" name="……"/>
          <p:cNvSpPr txBox="1"/>
          <p:nvPr/>
        </p:nvSpPr>
        <p:spPr>
          <a:xfrm>
            <a:off x="18018431" y="10625345"/>
            <a:ext cx="711200" cy="470535"/>
          </a:xfrm>
          <a:prstGeom prst="rect">
            <a:avLst/>
          </a:prstGeom>
          <a:ln w="12700">
            <a:miter lim="400000"/>
          </a:ln>
        </p:spPr>
        <p:txBody>
          <a:bodyPr wrap="none" lIns="50800" tIns="50800" rIns="50800" bIns="50800" anchor="ctr">
            <a:spAutoFit/>
          </a:bodyPr>
          <a:lstStyle>
            <a:lvl1pPr indent="0" algn="ctr" defTabSz="2438400">
              <a:defRPr sz="2400" b="1">
                <a:solidFill>
                  <a:srgbClr val="5E5E5E"/>
                </a:solidFill>
              </a:defRPr>
            </a:lvl1pPr>
          </a:lstStyle>
          <a:p>
            <a:r>
              <a:rPr>
                <a:latin typeface="Helvetica Neue" panose="02000503000000020004" charset="0"/>
                <a:ea typeface="黑体-简" panose="02000000000000000000" charset="-122"/>
              </a:rPr>
              <a:t>……</a:t>
            </a:r>
            <a:endParaRPr>
              <a:latin typeface="Helvetica Neue" panose="02000503000000020004" charset="0"/>
              <a:ea typeface="黑体-简" panose="02000000000000000000" charset="-122"/>
            </a:endParaRPr>
          </a:p>
        </p:txBody>
      </p:sp>
      <p:sp>
        <p:nvSpPr>
          <p:cNvPr id="328" name="数据文件"/>
          <p:cNvSpPr/>
          <p:nvPr/>
        </p:nvSpPr>
        <p:spPr>
          <a:xfrm>
            <a:off x="13934428" y="11752964"/>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数据文件</a:t>
            </a:r>
            <a:endParaRPr>
              <a:latin typeface="Helvetica Neue" panose="02000503000000020004" charset="0"/>
              <a:ea typeface="黑体-简" panose="02000000000000000000" charset="-122"/>
            </a:endParaRPr>
          </a:p>
        </p:txBody>
      </p:sp>
      <p:sp>
        <p:nvSpPr>
          <p:cNvPr id="329" name="数据仓库/数据湖"/>
          <p:cNvSpPr/>
          <p:nvPr/>
        </p:nvSpPr>
        <p:spPr>
          <a:xfrm>
            <a:off x="4425623"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数据仓库/数据湖</a:t>
            </a:r>
            <a:endParaRPr>
              <a:latin typeface="Helvetica Neue" panose="02000503000000020004" charset="0"/>
              <a:ea typeface="黑体-简" panose="02000000000000000000" charset="-122"/>
            </a:endParaRPr>
          </a:p>
        </p:txBody>
      </p:sp>
      <p:sp>
        <p:nvSpPr>
          <p:cNvPr id="330" name="OLAP 型数据库"/>
          <p:cNvSpPr/>
          <p:nvPr/>
        </p:nvSpPr>
        <p:spPr>
          <a:xfrm>
            <a:off x="7595225"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OLAP 型数据库</a:t>
            </a:r>
            <a:endParaRPr>
              <a:latin typeface="Helvetica Neue" panose="02000503000000020004" charset="0"/>
              <a:ea typeface="黑体-简" panose="02000000000000000000" charset="-122"/>
            </a:endParaRPr>
          </a:p>
        </p:txBody>
      </p:sp>
      <p:sp>
        <p:nvSpPr>
          <p:cNvPr id="331" name="OLTP 型数据库"/>
          <p:cNvSpPr/>
          <p:nvPr/>
        </p:nvSpPr>
        <p:spPr>
          <a:xfrm>
            <a:off x="10764826"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OLTP 型数据库</a:t>
            </a:r>
            <a:endParaRPr>
              <a:latin typeface="Helvetica Neue" panose="02000503000000020004" charset="0"/>
              <a:ea typeface="黑体-简" panose="02000000000000000000" charset="-122"/>
            </a:endParaRPr>
          </a:p>
        </p:txBody>
      </p:sp>
      <p:sp>
        <p:nvSpPr>
          <p:cNvPr id="332" name="API 数据源"/>
          <p:cNvSpPr/>
          <p:nvPr/>
        </p:nvSpPr>
        <p:spPr>
          <a:xfrm>
            <a:off x="17104030" y="11773340"/>
            <a:ext cx="2540001" cy="889001"/>
          </a:xfrm>
          <a:prstGeom prst="rect">
            <a:avLst/>
          </a:prstGeom>
          <a:solidFill>
            <a:srgbClr val="5E5E5E"/>
          </a:solidFill>
          <a:ln w="12700">
            <a:miter lim="400000"/>
          </a:ln>
        </p:spPr>
        <p:txBody>
          <a:bodyPr tIns="91439" bIns="91439" anchor="ctr"/>
          <a:lstStyle>
            <a:lvl1pPr indent="0" algn="ctr" defTabSz="1828800">
              <a:defRPr sz="24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API 数据源</a:t>
            </a:r>
            <a:endParaRPr>
              <a:latin typeface="Helvetica Neue" panose="02000503000000020004" charset="0"/>
              <a:ea typeface="黑体-简" panose="02000000000000000000" charset="-122"/>
            </a:endParaRPr>
          </a:p>
        </p:txBody>
      </p:sp>
      <p:sp>
        <p:nvSpPr>
          <p:cNvPr id="333" name="矩形"/>
          <p:cNvSpPr/>
          <p:nvPr/>
        </p:nvSpPr>
        <p:spPr>
          <a:xfrm>
            <a:off x="-21273" y="13408"/>
            <a:ext cx="5676901" cy="242247"/>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34" name="DataEase 功能架构"/>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r>
              <a:rPr dirty="0">
                <a:solidFill>
                  <a:srgbClr val="0C7BE0"/>
                </a:solidFill>
                <a:latin typeface="Helvetica Neue" panose="02000503000000020004" charset="0"/>
                <a:ea typeface="黑体-简" panose="02000000000000000000" charset="-122"/>
              </a:rPr>
              <a:t>DataEase </a:t>
            </a:r>
            <a:r>
              <a:rPr dirty="0" err="1">
                <a:solidFill>
                  <a:srgbClr val="0C7BE0"/>
                </a:solidFill>
                <a:latin typeface="Helvetica Neue" panose="02000503000000020004" charset="0"/>
                <a:ea typeface="黑体-简" panose="02000000000000000000" charset="-122"/>
              </a:rPr>
              <a:t>功能架构</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矩形"/>
          <p:cNvSpPr/>
          <p:nvPr/>
        </p:nvSpPr>
        <p:spPr>
          <a:xfrm>
            <a:off x="1521745" y="3776157"/>
            <a:ext cx="21124900" cy="8680009"/>
          </a:xfrm>
          <a:prstGeom prst="rect">
            <a:avLst/>
          </a:prstGeom>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37" name="数据源"/>
          <p:cNvSpPr txBox="1"/>
          <p:nvPr/>
        </p:nvSpPr>
        <p:spPr>
          <a:xfrm>
            <a:off x="3205234" y="11396587"/>
            <a:ext cx="1627505" cy="716915"/>
          </a:xfrm>
          <a:prstGeom prst="rect">
            <a:avLst/>
          </a:prstGeom>
          <a:ln w="12700">
            <a:miter lim="400000"/>
          </a:ln>
        </p:spPr>
        <p:txBody>
          <a:bodyPr wrap="none" lIns="50800" tIns="50800" rIns="50800" bIns="50800" anchor="ctr">
            <a:spAutoFit/>
          </a:bodyPr>
          <a:lstStyle>
            <a:lvl1pPr>
              <a:defRPr sz="4000" b="1">
                <a:solidFill>
                  <a:srgbClr val="5E5E5E"/>
                </a:solidFill>
              </a:defRPr>
            </a:lvl1pPr>
          </a:lstStyle>
          <a:p>
            <a:r>
              <a:rPr>
                <a:latin typeface="Helvetica Neue" panose="02000503000000020004" charset="0"/>
                <a:ea typeface="黑体-简" panose="02000000000000000000" charset="-122"/>
              </a:rPr>
              <a:t>数据源</a:t>
            </a:r>
            <a:endParaRPr>
              <a:latin typeface="Helvetica Neue" panose="02000503000000020004" charset="0"/>
              <a:ea typeface="黑体-简" panose="02000000000000000000" charset="-122"/>
            </a:endParaRPr>
          </a:p>
        </p:txBody>
      </p:sp>
      <p:sp>
        <p:nvSpPr>
          <p:cNvPr id="338" name="数据集"/>
          <p:cNvSpPr txBox="1"/>
          <p:nvPr/>
        </p:nvSpPr>
        <p:spPr>
          <a:xfrm>
            <a:off x="9133179" y="11396587"/>
            <a:ext cx="1627505" cy="716915"/>
          </a:xfrm>
          <a:prstGeom prst="rect">
            <a:avLst/>
          </a:prstGeom>
          <a:ln w="12700">
            <a:miter lim="400000"/>
          </a:ln>
        </p:spPr>
        <p:txBody>
          <a:bodyPr wrap="none" lIns="50800" tIns="50800" rIns="50800" bIns="50800" anchor="ctr">
            <a:spAutoFit/>
          </a:bodyPr>
          <a:lstStyle>
            <a:lvl1pPr>
              <a:defRPr sz="4000" b="1">
                <a:solidFill>
                  <a:srgbClr val="5E5E5E"/>
                </a:solidFill>
              </a:defRPr>
            </a:lvl1pPr>
          </a:lstStyle>
          <a:p>
            <a:r>
              <a:rPr>
                <a:latin typeface="Helvetica Neue" panose="02000503000000020004" charset="0"/>
                <a:ea typeface="黑体-简" panose="02000000000000000000" charset="-122"/>
              </a:rPr>
              <a:t>数据集</a:t>
            </a:r>
            <a:endParaRPr>
              <a:latin typeface="Helvetica Neue" panose="02000503000000020004" charset="0"/>
              <a:ea typeface="黑体-简" panose="02000000000000000000" charset="-122"/>
            </a:endParaRPr>
          </a:p>
        </p:txBody>
      </p:sp>
      <p:sp>
        <p:nvSpPr>
          <p:cNvPr id="339" name="仪表板"/>
          <p:cNvSpPr txBox="1"/>
          <p:nvPr/>
        </p:nvSpPr>
        <p:spPr>
          <a:xfrm>
            <a:off x="17258493" y="11396587"/>
            <a:ext cx="1627505" cy="716915"/>
          </a:xfrm>
          <a:prstGeom prst="rect">
            <a:avLst/>
          </a:prstGeom>
          <a:ln w="12700">
            <a:miter lim="400000"/>
          </a:ln>
        </p:spPr>
        <p:txBody>
          <a:bodyPr wrap="none" lIns="50800" tIns="50800" rIns="50800" bIns="50800" anchor="ctr">
            <a:spAutoFit/>
          </a:bodyPr>
          <a:lstStyle>
            <a:lvl1pPr>
              <a:defRPr sz="4000" b="1">
                <a:solidFill>
                  <a:srgbClr val="5E5E5E"/>
                </a:solidFill>
              </a:defRPr>
            </a:lvl1pPr>
          </a:lstStyle>
          <a:p>
            <a:r>
              <a:rPr>
                <a:latin typeface="Helvetica Neue" panose="02000503000000020004" charset="0"/>
                <a:ea typeface="黑体-简" panose="02000000000000000000" charset="-122"/>
              </a:rPr>
              <a:t>仪表板</a:t>
            </a:r>
            <a:endParaRPr>
              <a:latin typeface="Helvetica Neue" panose="02000503000000020004" charset="0"/>
              <a:ea typeface="黑体-简" panose="02000000000000000000" charset="-122"/>
            </a:endParaRPr>
          </a:p>
        </p:txBody>
      </p:sp>
      <p:sp>
        <p:nvSpPr>
          <p:cNvPr id="340" name="矩形"/>
          <p:cNvSpPr/>
          <p:nvPr/>
        </p:nvSpPr>
        <p:spPr>
          <a:xfrm>
            <a:off x="2292781" y="4376224"/>
            <a:ext cx="3590206" cy="658367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41" name="数据源 1"/>
          <p:cNvSpPr/>
          <p:nvPr/>
        </p:nvSpPr>
        <p:spPr>
          <a:xfrm>
            <a:off x="2496264" y="4542378"/>
            <a:ext cx="3183240"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数据源 1</a:t>
            </a:r>
            <a:endParaRPr>
              <a:latin typeface="Helvetica Neue" panose="02000503000000020004" charset="0"/>
              <a:ea typeface="黑体-简" panose="02000000000000000000" charset="-122"/>
            </a:endParaRPr>
          </a:p>
        </p:txBody>
      </p:sp>
      <p:sp>
        <p:nvSpPr>
          <p:cNvPr id="342" name="数据源 2"/>
          <p:cNvSpPr/>
          <p:nvPr/>
        </p:nvSpPr>
        <p:spPr>
          <a:xfrm>
            <a:off x="2496264" y="6254123"/>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数据源 2</a:t>
            </a:r>
            <a:endParaRPr>
              <a:latin typeface="Helvetica Neue" panose="02000503000000020004" charset="0"/>
              <a:ea typeface="黑体-简" panose="02000000000000000000" charset="-122"/>
            </a:endParaRPr>
          </a:p>
        </p:txBody>
      </p:sp>
      <p:sp>
        <p:nvSpPr>
          <p:cNvPr id="343" name="数据源 3"/>
          <p:cNvSpPr/>
          <p:nvPr/>
        </p:nvSpPr>
        <p:spPr>
          <a:xfrm>
            <a:off x="2496264" y="796586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数据源 3</a:t>
            </a:r>
            <a:endParaRPr>
              <a:latin typeface="Helvetica Neue" panose="02000503000000020004" charset="0"/>
              <a:ea typeface="黑体-简" panose="02000000000000000000" charset="-122"/>
            </a:endParaRPr>
          </a:p>
        </p:txBody>
      </p:sp>
      <p:sp>
        <p:nvSpPr>
          <p:cNvPr id="344" name="数据源 n"/>
          <p:cNvSpPr/>
          <p:nvPr/>
        </p:nvSpPr>
        <p:spPr>
          <a:xfrm>
            <a:off x="2496264" y="9677612"/>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数据源 n</a:t>
            </a:r>
            <a:endParaRPr>
              <a:latin typeface="Helvetica Neue" panose="02000503000000020004" charset="0"/>
              <a:ea typeface="黑体-简" panose="02000000000000000000" charset="-122"/>
            </a:endParaRPr>
          </a:p>
        </p:txBody>
      </p:sp>
      <p:sp>
        <p:nvSpPr>
          <p:cNvPr id="345" name="…"/>
          <p:cNvSpPr txBox="1"/>
          <p:nvPr/>
        </p:nvSpPr>
        <p:spPr>
          <a:xfrm>
            <a:off x="4027560" y="8969168"/>
            <a:ext cx="563245" cy="482600"/>
          </a:xfrm>
          <a:prstGeom prst="rect">
            <a:avLst/>
          </a:prstGeom>
          <a:ln w="12700">
            <a:miter lim="400000"/>
          </a:ln>
        </p:spPr>
        <p:txBody>
          <a:bodyPr vert="eaVert" wrap="none" lIns="50800" tIns="50800" rIns="50800" bIns="50800" anchor="ctr">
            <a:spAutoFit/>
          </a:bodyPr>
          <a:lstStyle>
            <a:lvl1pPr>
              <a:defRPr sz="3000" b="1">
                <a:solidFill>
                  <a:schemeClr val="accent1"/>
                </a:solidFill>
              </a:defRPr>
            </a:lvl1pPr>
          </a:lstStyle>
          <a:p>
            <a:r>
              <a:rPr>
                <a:latin typeface="Helvetica Neue" panose="02000503000000020004" charset="0"/>
                <a:ea typeface="黑体-简" panose="02000000000000000000" charset="-122"/>
              </a:rPr>
              <a:t>…</a:t>
            </a:r>
            <a:endParaRPr>
              <a:latin typeface="Helvetica Neue" panose="02000503000000020004" charset="0"/>
              <a:ea typeface="黑体-简" panose="02000000000000000000" charset="-122"/>
            </a:endParaRPr>
          </a:p>
        </p:txBody>
      </p:sp>
      <p:sp>
        <p:nvSpPr>
          <p:cNvPr id="346" name="矩形"/>
          <p:cNvSpPr/>
          <p:nvPr/>
        </p:nvSpPr>
        <p:spPr>
          <a:xfrm>
            <a:off x="8218779" y="4376224"/>
            <a:ext cx="3594101" cy="657860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47" name="数据库数据集"/>
          <p:cNvSpPr/>
          <p:nvPr/>
        </p:nvSpPr>
        <p:spPr>
          <a:xfrm>
            <a:off x="8422121" y="4542378"/>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dirty="0" err="1">
                <a:latin typeface="Helvetica Neue" panose="02000503000000020004" charset="0"/>
                <a:ea typeface="黑体-简" panose="02000000000000000000" charset="-122"/>
              </a:rPr>
              <a:t>数据库数据集</a:t>
            </a:r>
            <a:endParaRPr dirty="0" err="1">
              <a:latin typeface="Helvetica Neue" panose="02000503000000020004" charset="0"/>
              <a:ea typeface="黑体-简" panose="02000000000000000000" charset="-122"/>
            </a:endParaRPr>
          </a:p>
        </p:txBody>
      </p:sp>
      <p:sp>
        <p:nvSpPr>
          <p:cNvPr id="348" name="SQL 数据集"/>
          <p:cNvSpPr/>
          <p:nvPr/>
        </p:nvSpPr>
        <p:spPr>
          <a:xfrm>
            <a:off x="8421837" y="5864287"/>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SQL 数据集</a:t>
            </a:r>
            <a:endParaRPr>
              <a:latin typeface="Helvetica Neue" panose="02000503000000020004" charset="0"/>
              <a:ea typeface="黑体-简" panose="02000000000000000000" charset="-122"/>
            </a:endParaRPr>
          </a:p>
        </p:txBody>
      </p:sp>
      <p:sp>
        <p:nvSpPr>
          <p:cNvPr id="349" name="Excel 数据集"/>
          <p:cNvSpPr/>
          <p:nvPr/>
        </p:nvSpPr>
        <p:spPr>
          <a:xfrm>
            <a:off x="8421837" y="7186195"/>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Excel 数据集</a:t>
            </a:r>
            <a:endParaRPr>
              <a:latin typeface="Helvetica Neue" panose="02000503000000020004" charset="0"/>
              <a:ea typeface="黑体-简" panose="02000000000000000000" charset="-122"/>
            </a:endParaRPr>
          </a:p>
        </p:txBody>
      </p:sp>
      <p:sp>
        <p:nvSpPr>
          <p:cNvPr id="350" name="矩形"/>
          <p:cNvSpPr/>
          <p:nvPr/>
        </p:nvSpPr>
        <p:spPr>
          <a:xfrm>
            <a:off x="14614876" y="4376224"/>
            <a:ext cx="3594101" cy="657860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51" name="数据查询"/>
          <p:cNvSpPr/>
          <p:nvPr/>
        </p:nvSpPr>
        <p:spPr>
          <a:xfrm>
            <a:off x="14818360" y="454237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数据查询</a:t>
            </a:r>
            <a:endParaRPr>
              <a:latin typeface="Helvetica Neue" panose="02000503000000020004" charset="0"/>
              <a:ea typeface="黑体-简" panose="02000000000000000000" charset="-122"/>
            </a:endParaRPr>
          </a:p>
        </p:txBody>
      </p:sp>
      <p:sp>
        <p:nvSpPr>
          <p:cNvPr id="352" name="数据分析"/>
          <p:cNvSpPr/>
          <p:nvPr/>
        </p:nvSpPr>
        <p:spPr>
          <a:xfrm>
            <a:off x="14818360" y="6254123"/>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数据分析</a:t>
            </a:r>
            <a:endParaRPr>
              <a:latin typeface="Helvetica Neue" panose="02000503000000020004" charset="0"/>
              <a:ea typeface="黑体-简" panose="02000000000000000000" charset="-122"/>
            </a:endParaRPr>
          </a:p>
        </p:txBody>
      </p:sp>
      <p:sp>
        <p:nvSpPr>
          <p:cNvPr id="353" name="数据挖掘"/>
          <p:cNvSpPr/>
          <p:nvPr/>
        </p:nvSpPr>
        <p:spPr>
          <a:xfrm>
            <a:off x="14818360" y="796586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数据挖掘</a:t>
            </a:r>
            <a:endParaRPr>
              <a:latin typeface="Helvetica Neue" panose="02000503000000020004" charset="0"/>
              <a:ea typeface="黑体-简" panose="02000000000000000000" charset="-122"/>
            </a:endParaRPr>
          </a:p>
        </p:txBody>
      </p:sp>
      <p:sp>
        <p:nvSpPr>
          <p:cNvPr id="354" name="数据图表"/>
          <p:cNvSpPr/>
          <p:nvPr/>
        </p:nvSpPr>
        <p:spPr>
          <a:xfrm>
            <a:off x="14875490" y="9677612"/>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数据图表</a:t>
            </a:r>
            <a:endParaRPr>
              <a:latin typeface="Helvetica Neue" panose="02000503000000020004" charset="0"/>
              <a:ea typeface="黑体-简" panose="02000000000000000000" charset="-122"/>
            </a:endParaRPr>
          </a:p>
        </p:txBody>
      </p:sp>
      <p:sp>
        <p:nvSpPr>
          <p:cNvPr id="355" name="矩形"/>
          <p:cNvSpPr/>
          <p:nvPr/>
        </p:nvSpPr>
        <p:spPr>
          <a:xfrm>
            <a:off x="18245917" y="4381294"/>
            <a:ext cx="3594101" cy="6578601"/>
          </a:xfrm>
          <a:prstGeom prst="rect">
            <a:avLst/>
          </a:prstGeom>
          <a:solidFill>
            <a:srgbClr val="FFFFFF"/>
          </a:solidFill>
          <a:ln w="63500">
            <a:solidFill>
              <a:srgbClr val="929292"/>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56" name="仪表板编辑"/>
          <p:cNvSpPr/>
          <p:nvPr/>
        </p:nvSpPr>
        <p:spPr>
          <a:xfrm>
            <a:off x="18462101" y="4547449"/>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dirty="0" err="1">
                <a:latin typeface="Helvetica Neue" panose="02000503000000020004" charset="0"/>
                <a:ea typeface="黑体-简" panose="02000000000000000000" charset="-122"/>
              </a:rPr>
              <a:t>仪表板编辑</a:t>
            </a:r>
            <a:endParaRPr dirty="0" err="1">
              <a:latin typeface="Helvetica Neue" panose="02000503000000020004" charset="0"/>
              <a:ea typeface="黑体-简" panose="02000000000000000000" charset="-122"/>
            </a:endParaRPr>
          </a:p>
        </p:txBody>
      </p:sp>
      <p:sp>
        <p:nvSpPr>
          <p:cNvPr id="357" name="仪表板分享"/>
          <p:cNvSpPr/>
          <p:nvPr/>
        </p:nvSpPr>
        <p:spPr>
          <a:xfrm>
            <a:off x="18462101" y="6259193"/>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仪表板分享</a:t>
            </a:r>
            <a:endParaRPr>
              <a:latin typeface="Helvetica Neue" panose="02000503000000020004" charset="0"/>
              <a:ea typeface="黑体-简" panose="02000000000000000000" charset="-122"/>
            </a:endParaRPr>
          </a:p>
        </p:txBody>
      </p:sp>
      <p:sp>
        <p:nvSpPr>
          <p:cNvPr id="358" name="仪表板收藏"/>
          <p:cNvSpPr/>
          <p:nvPr/>
        </p:nvSpPr>
        <p:spPr>
          <a:xfrm>
            <a:off x="18462101" y="7970938"/>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仪表板收藏</a:t>
            </a:r>
            <a:endParaRPr>
              <a:latin typeface="Helvetica Neue" panose="02000503000000020004" charset="0"/>
              <a:ea typeface="黑体-简" panose="02000000000000000000" charset="-122"/>
            </a:endParaRPr>
          </a:p>
        </p:txBody>
      </p:sp>
      <p:sp>
        <p:nvSpPr>
          <p:cNvPr id="359" name="仪表板模板"/>
          <p:cNvSpPr/>
          <p:nvPr/>
        </p:nvSpPr>
        <p:spPr>
          <a:xfrm>
            <a:off x="18462101" y="9682682"/>
            <a:ext cx="3187701" cy="1092201"/>
          </a:xfrm>
          <a:prstGeom prst="rect">
            <a:avLst/>
          </a:prstGeom>
          <a:solidFill>
            <a:srgbClr val="0C7BE0"/>
          </a:solidFill>
          <a:ln w="12700">
            <a:miter lim="400000"/>
          </a:ln>
        </p:spPr>
        <p:txBody>
          <a:bodyPr lIns="50800" tIns="50800" rIns="50800" bIns="50800" anchor="ctr"/>
          <a:lstStyle>
            <a:lvl1pPr indent="0" algn="ctr" defTabSz="825500">
              <a:defRPr sz="33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仪表板模板</a:t>
            </a:r>
            <a:endParaRPr>
              <a:latin typeface="Helvetica Neue" panose="02000503000000020004" charset="0"/>
              <a:ea typeface="黑体-简" panose="02000000000000000000" charset="-122"/>
            </a:endParaRPr>
          </a:p>
        </p:txBody>
      </p:sp>
      <p:sp>
        <p:nvSpPr>
          <p:cNvPr id="360" name="箭头"/>
          <p:cNvSpPr/>
          <p:nvPr/>
        </p:nvSpPr>
        <p:spPr>
          <a:xfrm>
            <a:off x="6231816" y="6623694"/>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61" name="箭头"/>
          <p:cNvSpPr/>
          <p:nvPr/>
        </p:nvSpPr>
        <p:spPr>
          <a:xfrm>
            <a:off x="12356339" y="7251741"/>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62" name="ETL"/>
          <p:cNvSpPr txBox="1"/>
          <p:nvPr/>
        </p:nvSpPr>
        <p:spPr>
          <a:xfrm>
            <a:off x="6501734" y="6030320"/>
            <a:ext cx="787400" cy="578485"/>
          </a:xfrm>
          <a:prstGeom prst="rect">
            <a:avLst/>
          </a:prstGeom>
          <a:ln w="12700">
            <a:miter lim="400000"/>
          </a:ln>
        </p:spPr>
        <p:txBody>
          <a:bodyPr wrap="none" lIns="50800" tIns="50800" rIns="50800" bIns="50800" anchor="ctr">
            <a:spAutoFit/>
          </a:bodyPr>
          <a:lstStyle>
            <a:lvl1pPr>
              <a:defRPr sz="3100"/>
            </a:lvl1pPr>
          </a:lstStyle>
          <a:p>
            <a:r>
              <a:rPr>
                <a:latin typeface="Helvetica Neue" panose="02000503000000020004" charset="0"/>
                <a:ea typeface="黑体-简" panose="02000000000000000000" charset="-122"/>
              </a:rPr>
              <a:t>ETL</a:t>
            </a:r>
            <a:endParaRPr>
              <a:latin typeface="Helvetica Neue" panose="02000503000000020004" charset="0"/>
              <a:ea typeface="黑体-简" panose="02000000000000000000" charset="-122"/>
            </a:endParaRPr>
          </a:p>
        </p:txBody>
      </p:sp>
      <p:sp>
        <p:nvSpPr>
          <p:cNvPr id="363" name="数据服务"/>
          <p:cNvSpPr txBox="1"/>
          <p:nvPr/>
        </p:nvSpPr>
        <p:spPr>
          <a:xfrm>
            <a:off x="12388522" y="6681545"/>
            <a:ext cx="1524000" cy="532130"/>
          </a:xfrm>
          <a:prstGeom prst="rect">
            <a:avLst/>
          </a:prstGeom>
          <a:ln w="12700">
            <a:miter lim="400000"/>
          </a:ln>
        </p:spPr>
        <p:txBody>
          <a:bodyPr wrap="none" lIns="50800" tIns="50800" rIns="50800" bIns="50800" anchor="ctr">
            <a:spAutoFit/>
          </a:bodyPr>
          <a:lstStyle>
            <a:lvl1pPr>
              <a:defRPr sz="2800"/>
            </a:lvl1pPr>
          </a:lstStyle>
          <a:p>
            <a:r>
              <a:rPr>
                <a:latin typeface="Helvetica Neue" panose="02000503000000020004" charset="0"/>
                <a:ea typeface="黑体-简" panose="02000000000000000000" charset="-122"/>
              </a:rPr>
              <a:t>数据服务</a:t>
            </a:r>
            <a:endParaRPr>
              <a:latin typeface="Helvetica Neue" panose="02000503000000020004" charset="0"/>
              <a:ea typeface="黑体-简" panose="02000000000000000000" charset="-122"/>
            </a:endParaRPr>
          </a:p>
        </p:txBody>
      </p:sp>
      <p:sp>
        <p:nvSpPr>
          <p:cNvPr id="364" name="Kettle"/>
          <p:cNvSpPr txBox="1"/>
          <p:nvPr/>
        </p:nvSpPr>
        <p:spPr>
          <a:xfrm>
            <a:off x="6381832" y="7340366"/>
            <a:ext cx="1122680" cy="578485"/>
          </a:xfrm>
          <a:prstGeom prst="rect">
            <a:avLst/>
          </a:prstGeom>
          <a:ln w="12700">
            <a:miter lim="400000"/>
          </a:ln>
        </p:spPr>
        <p:txBody>
          <a:bodyPr wrap="none" lIns="50800" tIns="50800" rIns="50800" bIns="50800" anchor="ctr">
            <a:spAutoFit/>
          </a:bodyPr>
          <a:lstStyle>
            <a:lvl1pPr>
              <a:defRPr sz="3100">
                <a:solidFill>
                  <a:schemeClr val="accent1">
                    <a:hueOff val="-264798"/>
                    <a:satOff val="8095"/>
                    <a:lumOff val="-20812"/>
                  </a:schemeClr>
                </a:solidFill>
              </a:defRPr>
            </a:lvl1pPr>
          </a:lstStyle>
          <a:p>
            <a:r>
              <a:rPr>
                <a:latin typeface="Helvetica Neue" panose="02000503000000020004" charset="0"/>
                <a:ea typeface="黑体-简" panose="02000000000000000000" charset="-122"/>
              </a:rPr>
              <a:t>Kettle</a:t>
            </a:r>
            <a:endParaRPr>
              <a:latin typeface="Helvetica Neue" panose="02000503000000020004" charset="0"/>
              <a:ea typeface="黑体-简" panose="02000000000000000000" charset="-122"/>
            </a:endParaRPr>
          </a:p>
        </p:txBody>
      </p:sp>
      <p:sp>
        <p:nvSpPr>
          <p:cNvPr id="365" name="Apache…"/>
          <p:cNvSpPr txBox="1"/>
          <p:nvPr/>
        </p:nvSpPr>
        <p:spPr>
          <a:xfrm>
            <a:off x="12359744" y="7898038"/>
            <a:ext cx="1487805" cy="1086485"/>
          </a:xfrm>
          <a:prstGeom prst="rect">
            <a:avLst/>
          </a:prstGeom>
          <a:ln w="12700">
            <a:miter lim="400000"/>
          </a:ln>
        </p:spPr>
        <p:txBody>
          <a:bodyPr wrap="none" lIns="50800" tIns="50800" rIns="50800" bIns="50800" anchor="ctr">
            <a:spAutoFit/>
          </a:bodyPr>
          <a:lstStyle/>
          <a:p>
            <a:pPr>
              <a:defRPr sz="3100">
                <a:solidFill>
                  <a:schemeClr val="accent1">
                    <a:hueOff val="-264798"/>
                    <a:satOff val="8095"/>
                    <a:lumOff val="-20812"/>
                  </a:schemeClr>
                </a:solidFill>
              </a:defRPr>
            </a:pPr>
            <a:r>
              <a:rPr sz="3200">
                <a:latin typeface="Helvetica Neue" panose="02000503000000020004" charset="0"/>
                <a:ea typeface="黑体-简" panose="02000000000000000000" charset="-122"/>
              </a:rPr>
              <a:t>Apache</a:t>
            </a:r>
            <a:endParaRPr sz="3200">
              <a:latin typeface="Helvetica Neue" panose="02000503000000020004" charset="0"/>
              <a:ea typeface="黑体-简" panose="02000000000000000000" charset="-122"/>
            </a:endParaRPr>
          </a:p>
          <a:p>
            <a:pPr>
              <a:defRPr sz="3100">
                <a:solidFill>
                  <a:schemeClr val="accent1">
                    <a:hueOff val="-264798"/>
                    <a:satOff val="8095"/>
                    <a:lumOff val="-20812"/>
                  </a:schemeClr>
                </a:solidFill>
              </a:defRPr>
            </a:pPr>
            <a:r>
              <a:rPr sz="3200">
                <a:latin typeface="Helvetica Neue" panose="02000503000000020004" charset="0"/>
                <a:ea typeface="黑体-简" panose="02000000000000000000" charset="-122"/>
              </a:rPr>
              <a:t>Doris</a:t>
            </a:r>
            <a:endParaRPr sz="3200">
              <a:latin typeface="Helvetica Neue" panose="02000503000000020004" charset="0"/>
              <a:ea typeface="黑体-简" panose="02000000000000000000" charset="-122"/>
            </a:endParaRPr>
          </a:p>
        </p:txBody>
      </p:sp>
      <p:sp>
        <p:nvSpPr>
          <p:cNvPr id="366" name="功能架构"/>
          <p:cNvSpPr txBox="1"/>
          <p:nvPr/>
        </p:nvSpPr>
        <p:spPr>
          <a:xfrm>
            <a:off x="1489995" y="3023909"/>
            <a:ext cx="21188399" cy="716915"/>
          </a:xfrm>
          <a:prstGeom prst="rect">
            <a:avLst/>
          </a:prstGeom>
          <a:solidFill>
            <a:srgbClr val="0C7BE0"/>
          </a:solidFill>
          <a:ln w="12700">
            <a:miter lim="400000"/>
          </a:ln>
        </p:spPr>
        <p:txBody>
          <a:bodyPr lIns="50800" tIns="50800" rIns="50800" bIns="50800" anchor="ctr">
            <a:spAutoFit/>
          </a:bodyPr>
          <a:lstStyle>
            <a:lvl1pPr algn="ctr">
              <a:defRPr sz="4000" b="1">
                <a:solidFill>
                  <a:srgbClr val="FFFFFF"/>
                </a:solidFill>
              </a:defRPr>
            </a:lvl1pPr>
          </a:lstStyle>
          <a:p>
            <a:r>
              <a:rPr>
                <a:latin typeface="Helvetica Neue" panose="02000503000000020004" charset="0"/>
                <a:ea typeface="黑体-简" panose="02000000000000000000" charset="-122"/>
              </a:rPr>
              <a:t>功能架构</a:t>
            </a:r>
            <a:endParaRPr>
              <a:latin typeface="Helvetica Neue" panose="02000503000000020004" charset="0"/>
              <a:ea typeface="黑体-简" panose="02000000000000000000" charset="-122"/>
            </a:endParaRPr>
          </a:p>
        </p:txBody>
      </p:sp>
      <p:sp>
        <p:nvSpPr>
          <p:cNvPr id="367" name="箭头"/>
          <p:cNvSpPr/>
          <p:nvPr/>
        </p:nvSpPr>
        <p:spPr>
          <a:xfrm>
            <a:off x="6231816" y="8583820"/>
            <a:ext cx="1689101" cy="660401"/>
          </a:xfrm>
          <a:prstGeom prst="rightArrow">
            <a:avLst>
              <a:gd name="adj1" fmla="val 40152"/>
              <a:gd name="adj2" fmla="val 75924"/>
            </a:avLst>
          </a:prstGeom>
          <a:ln w="63500">
            <a:solidFill>
              <a:schemeClr val="accent1"/>
            </a:solidFill>
            <a:miter lim="400000"/>
          </a:ln>
        </p:spPr>
        <p:txBody>
          <a:bodyPr lIns="50800" tIns="50800" rIns="50800" bIns="50800" anchor="ctr"/>
          <a:lstStyle/>
          <a:p>
            <a:pPr indent="0" algn="ct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800"/>
          </a:p>
        </p:txBody>
      </p:sp>
      <p:sp>
        <p:nvSpPr>
          <p:cNvPr id="368" name="直连模式"/>
          <p:cNvSpPr txBox="1"/>
          <p:nvPr/>
        </p:nvSpPr>
        <p:spPr>
          <a:xfrm>
            <a:off x="6133250" y="8021547"/>
            <a:ext cx="1524000" cy="532130"/>
          </a:xfrm>
          <a:prstGeom prst="rect">
            <a:avLst/>
          </a:prstGeom>
          <a:ln w="12700">
            <a:miter lim="400000"/>
          </a:ln>
        </p:spPr>
        <p:txBody>
          <a:bodyPr wrap="none" lIns="50800" tIns="50800" rIns="50800" bIns="50800" anchor="ctr">
            <a:spAutoFit/>
          </a:bodyPr>
          <a:lstStyle>
            <a:lvl1pPr>
              <a:defRPr sz="2800"/>
            </a:lvl1pPr>
          </a:lstStyle>
          <a:p>
            <a:r>
              <a:rPr>
                <a:latin typeface="Helvetica Neue" panose="02000503000000020004" charset="0"/>
                <a:ea typeface="黑体-简" panose="02000000000000000000" charset="-122"/>
              </a:rPr>
              <a:t>直连模式</a:t>
            </a:r>
            <a:endParaRPr>
              <a:latin typeface="Helvetica Neue" panose="02000503000000020004" charset="0"/>
              <a:ea typeface="黑体-简" panose="02000000000000000000" charset="-122"/>
            </a:endParaRPr>
          </a:p>
        </p:txBody>
      </p:sp>
      <p:sp>
        <p:nvSpPr>
          <p:cNvPr id="369" name="关联数据集"/>
          <p:cNvSpPr/>
          <p:nvPr/>
        </p:nvSpPr>
        <p:spPr>
          <a:xfrm>
            <a:off x="8421837" y="8508103"/>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关联数据集</a:t>
            </a:r>
            <a:endParaRPr>
              <a:latin typeface="Helvetica Neue" panose="02000503000000020004" charset="0"/>
              <a:ea typeface="黑体-简" panose="02000000000000000000" charset="-122"/>
            </a:endParaRPr>
          </a:p>
        </p:txBody>
      </p:sp>
      <p:sp>
        <p:nvSpPr>
          <p:cNvPr id="370" name="API 数据集"/>
          <p:cNvSpPr/>
          <p:nvPr/>
        </p:nvSpPr>
        <p:spPr>
          <a:xfrm>
            <a:off x="8422121" y="9830012"/>
            <a:ext cx="3187701" cy="939801"/>
          </a:xfrm>
          <a:prstGeom prst="rect">
            <a:avLst/>
          </a:prstGeom>
          <a:solidFill>
            <a:srgbClr val="0C7BE0"/>
          </a:solidFill>
          <a:ln w="12700">
            <a:miter lim="400000"/>
          </a:ln>
        </p:spPr>
        <p:txBody>
          <a:bodyPr lIns="50800" tIns="50800" rIns="50800" bIns="50800" anchor="ctr"/>
          <a:lstStyle>
            <a:lvl1pPr indent="0" algn="ctr" defTabSz="825500">
              <a:defRPr sz="31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a:latin typeface="Helvetica Neue" panose="02000503000000020004" charset="0"/>
                <a:ea typeface="黑体-简" panose="02000000000000000000" charset="-122"/>
              </a:rPr>
              <a:t>API 数据集</a:t>
            </a:r>
            <a:endParaRPr>
              <a:latin typeface="Helvetica Neue" panose="02000503000000020004" charset="0"/>
              <a:ea typeface="黑体-简" panose="02000000000000000000" charset="-122"/>
            </a:endParaRPr>
          </a:p>
        </p:txBody>
      </p:sp>
      <p:sp>
        <p:nvSpPr>
          <p:cNvPr id="371" name="矩形"/>
          <p:cNvSpPr/>
          <p:nvPr/>
        </p:nvSpPr>
        <p:spPr>
          <a:xfrm>
            <a:off x="-21273" y="13408"/>
            <a:ext cx="5676901" cy="242247"/>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372" name="DataEase 工作原理"/>
          <p:cNvSpPr txBox="1"/>
          <p:nvPr/>
        </p:nvSpPr>
        <p:spPr>
          <a:xfrm>
            <a:off x="16827" y="255654"/>
            <a:ext cx="5678797" cy="955906"/>
          </a:xfrm>
          <a:prstGeom prst="rect">
            <a:avLst/>
          </a:prstGeom>
          <a:ln w="12700">
            <a:miter lim="400000"/>
          </a:ln>
        </p:spPr>
        <p:txBody>
          <a:bodyPr lIns="0" tIns="0" rIns="0" bIns="0"/>
          <a:lstStyle>
            <a:lvl1pPr indent="0" defTabSz="914400">
              <a:defRPr sz="5000" b="1">
                <a:solidFill>
                  <a:schemeClr val="accent1"/>
                </a:solidFill>
              </a:defRPr>
            </a:lvl1pPr>
          </a:lstStyle>
          <a:p>
            <a:r>
              <a:rPr dirty="0">
                <a:solidFill>
                  <a:srgbClr val="0C7BE0"/>
                </a:solidFill>
                <a:latin typeface="Helvetica Neue" panose="02000503000000020004" charset="0"/>
                <a:ea typeface="黑体-简" panose="02000000000000000000" charset="-122"/>
              </a:rPr>
              <a:t>DataEase </a:t>
            </a:r>
            <a:r>
              <a:rPr dirty="0" err="1">
                <a:solidFill>
                  <a:srgbClr val="0C7BE0"/>
                </a:solidFill>
                <a:latin typeface="Helvetica Neue" panose="02000503000000020004" charset="0"/>
                <a:ea typeface="黑体-简" panose="02000000000000000000" charset="-122"/>
              </a:rPr>
              <a:t>工作原理</a:t>
            </a:r>
            <a:endParaRPr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数据可视化分析过程</a:t>
            </a:r>
            <a:endParaRPr lang="zh-CN"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6297295" cy="1106170"/>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数据可视化分析过程</a:t>
              </a:r>
              <a:endParaRPr lang="zh-CN" altLang="en-US" sz="5000" dirty="0">
                <a:solidFill>
                  <a:srgbClr val="0C7BE0"/>
                </a:solidFill>
                <a:latin typeface="Helvetica Neue" panose="02000503000000020004" charset="0"/>
                <a:ea typeface="黑体-简" panose="02000000000000000000" charset="-122"/>
              </a:endParaRPr>
            </a:p>
          </p:txBody>
        </p:sp>
      </p:grpSp>
      <p:sp>
        <p:nvSpPr>
          <p:cNvPr id="18" name="矩形 17"/>
          <p:cNvSpPr/>
          <p:nvPr>
            <p:custDataLst>
              <p:tags r:id="rId3"/>
            </p:custDataLst>
          </p:nvPr>
        </p:nvSpPr>
        <p:spPr>
          <a:xfrm>
            <a:off x="2142490" y="5020945"/>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数据准备</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0" name="矩形 19"/>
          <p:cNvSpPr/>
          <p:nvPr>
            <p:custDataLst>
              <p:tags r:id="rId4"/>
            </p:custDataLst>
          </p:nvPr>
        </p:nvSpPr>
        <p:spPr>
          <a:xfrm>
            <a:off x="9838055" y="5029200"/>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数据分析</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cxnSp>
        <p:nvCxnSpPr>
          <p:cNvPr id="27" name="直接箭头连接符 26"/>
          <p:cNvCxnSpPr/>
          <p:nvPr>
            <p:custDataLst>
              <p:tags r:id="rId5"/>
            </p:custDataLst>
          </p:nvPr>
        </p:nvCxnSpPr>
        <p:spPr>
          <a:xfrm flipV="1">
            <a:off x="6794500" y="5557520"/>
            <a:ext cx="2447925" cy="3556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22" name="矩形 21"/>
          <p:cNvSpPr/>
          <p:nvPr>
            <p:custDataLst>
              <p:tags r:id="rId6"/>
            </p:custDataLst>
          </p:nvPr>
        </p:nvSpPr>
        <p:spPr>
          <a:xfrm>
            <a:off x="9911715" y="7987030"/>
            <a:ext cx="4323715" cy="5068570"/>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3" name="矩形 22"/>
          <p:cNvSpPr/>
          <p:nvPr>
            <p:custDataLst>
              <p:tags r:id="rId7"/>
            </p:custDataLst>
          </p:nvPr>
        </p:nvSpPr>
        <p:spPr>
          <a:xfrm>
            <a:off x="10433368" y="854202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对比分析法</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4" name="矩形 23"/>
          <p:cNvSpPr/>
          <p:nvPr>
            <p:custDataLst>
              <p:tags r:id="rId8"/>
            </p:custDataLst>
          </p:nvPr>
        </p:nvSpPr>
        <p:spPr>
          <a:xfrm>
            <a:off x="10433368" y="972248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分组分析法</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6" name="矩形 5"/>
          <p:cNvSpPr/>
          <p:nvPr>
            <p:custDataLst>
              <p:tags r:id="rId9"/>
            </p:custDataLst>
          </p:nvPr>
        </p:nvSpPr>
        <p:spPr>
          <a:xfrm>
            <a:off x="10433368" y="1090295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RFM </a:t>
            </a: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分析法</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7" name="矩形 6"/>
          <p:cNvSpPr/>
          <p:nvPr>
            <p:custDataLst>
              <p:tags r:id="rId10"/>
            </p:custDataLst>
          </p:nvPr>
        </p:nvSpPr>
        <p:spPr>
          <a:xfrm>
            <a:off x="17341850" y="5030470"/>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数据展示</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cxnSp>
        <p:nvCxnSpPr>
          <p:cNvPr id="44" name="直接箭头连接符 43"/>
          <p:cNvCxnSpPr/>
          <p:nvPr>
            <p:custDataLst>
              <p:tags r:id="rId11"/>
            </p:custDataLst>
          </p:nvPr>
        </p:nvCxnSpPr>
        <p:spPr>
          <a:xfrm>
            <a:off x="14798040" y="5557520"/>
            <a:ext cx="2023110" cy="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grpSp>
        <p:nvGrpSpPr>
          <p:cNvPr id="21" name="组合 20"/>
          <p:cNvGrpSpPr/>
          <p:nvPr/>
        </p:nvGrpSpPr>
        <p:grpSpPr>
          <a:xfrm>
            <a:off x="6390640" y="1122045"/>
            <a:ext cx="4018280" cy="3592830"/>
            <a:chOff x="11537" y="-706"/>
            <a:chExt cx="6328" cy="5658"/>
          </a:xfrm>
        </p:grpSpPr>
        <p:sp>
          <p:nvSpPr>
            <p:cNvPr id="15" name="矩形 14"/>
            <p:cNvSpPr/>
            <p:nvPr>
              <p:custDataLst>
                <p:tags r:id="rId12"/>
              </p:custDataLst>
            </p:nvPr>
          </p:nvSpPr>
          <p:spPr>
            <a:xfrm>
              <a:off x="11537" y="-706"/>
              <a:ext cx="6328" cy="5658"/>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p:cNvSpPr/>
            <p:nvPr>
              <p:custDataLst>
                <p:tags r:id="rId13"/>
              </p:custDataLst>
            </p:nvPr>
          </p:nvSpPr>
          <p:spPr>
            <a:xfrm>
              <a:off x="12264" y="528"/>
              <a:ext cx="4933" cy="93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获取数据</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7" name="矩形 16"/>
            <p:cNvSpPr/>
            <p:nvPr>
              <p:custDataLst>
                <p:tags r:id="rId14"/>
              </p:custDataLst>
            </p:nvPr>
          </p:nvSpPr>
          <p:spPr>
            <a:xfrm>
              <a:off x="12284" y="2858"/>
              <a:ext cx="4933" cy="93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数据处理</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grpSp>
      <p:cxnSp>
        <p:nvCxnSpPr>
          <p:cNvPr id="25" name="曲线连接符 24"/>
          <p:cNvCxnSpPr/>
          <p:nvPr>
            <p:custDataLst>
              <p:tags r:id="rId15"/>
            </p:custDataLst>
          </p:nvPr>
        </p:nvCxnSpPr>
        <p:spPr>
          <a:xfrm flipV="1">
            <a:off x="3714115" y="2543810"/>
            <a:ext cx="2676525" cy="2404110"/>
          </a:xfrm>
          <a:prstGeom prst="curvedConnector3">
            <a:avLst>
              <a:gd name="adj1" fmla="val 1304"/>
            </a:avLst>
          </a:prstGeom>
          <a:ln w="76200" cap="rnd">
            <a:solidFill>
              <a:schemeClr val="accent4">
                <a:lumMod val="50000"/>
              </a:schemeClr>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31" name="矩形 30"/>
          <p:cNvSpPr/>
          <p:nvPr>
            <p:custDataLst>
              <p:tags r:id="rId16"/>
            </p:custDataLst>
          </p:nvPr>
        </p:nvSpPr>
        <p:spPr>
          <a:xfrm>
            <a:off x="17266920" y="7987030"/>
            <a:ext cx="4323715" cy="5068570"/>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 name="矩形 31"/>
          <p:cNvSpPr/>
          <p:nvPr>
            <p:custDataLst>
              <p:tags r:id="rId17"/>
            </p:custDataLst>
          </p:nvPr>
        </p:nvSpPr>
        <p:spPr>
          <a:xfrm>
            <a:off x="17788573" y="844677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DataEase</a:t>
            </a:r>
            <a:endPar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33" name="矩形 32"/>
          <p:cNvSpPr/>
          <p:nvPr>
            <p:custDataLst>
              <p:tags r:id="rId18"/>
            </p:custDataLst>
          </p:nvPr>
        </p:nvSpPr>
        <p:spPr>
          <a:xfrm>
            <a:off x="17788573" y="965898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Excel</a:t>
            </a:r>
            <a:endPar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48" name="矩形 47"/>
          <p:cNvSpPr/>
          <p:nvPr>
            <p:custDataLst>
              <p:tags r:id="rId19"/>
            </p:custDataLst>
          </p:nvPr>
        </p:nvSpPr>
        <p:spPr>
          <a:xfrm>
            <a:off x="17788573" y="1087120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FineBI</a:t>
            </a:r>
            <a:endParaRPr kumimoji="0" lang="en-US" altLang="zh-CN"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cxnSp>
        <p:nvCxnSpPr>
          <p:cNvPr id="49" name="直接箭头连接符 48"/>
          <p:cNvCxnSpPr/>
          <p:nvPr>
            <p:custDataLst>
              <p:tags r:id="rId20"/>
            </p:custDataLst>
          </p:nvPr>
        </p:nvCxnSpPr>
        <p:spPr>
          <a:xfrm>
            <a:off x="11962130" y="6376035"/>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p:nvPr>
            <p:custDataLst>
              <p:tags r:id="rId21"/>
            </p:custDataLst>
          </p:nvPr>
        </p:nvCxnSpPr>
        <p:spPr>
          <a:xfrm>
            <a:off x="4199890" y="6371590"/>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cxnSp>
        <p:nvCxnSpPr>
          <p:cNvPr id="53" name="直接箭头连接符 52"/>
          <p:cNvCxnSpPr/>
          <p:nvPr>
            <p:custDataLst>
              <p:tags r:id="rId22"/>
            </p:custDataLst>
          </p:nvPr>
        </p:nvCxnSpPr>
        <p:spPr>
          <a:xfrm>
            <a:off x="19465925" y="6358255"/>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55" name="矩形 54"/>
          <p:cNvSpPr/>
          <p:nvPr>
            <p:custDataLst>
              <p:tags r:id="rId23"/>
            </p:custDataLst>
          </p:nvPr>
        </p:nvSpPr>
        <p:spPr>
          <a:xfrm>
            <a:off x="2074545" y="7986395"/>
            <a:ext cx="4323715" cy="5075555"/>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6" name="矩形 55"/>
          <p:cNvSpPr/>
          <p:nvPr>
            <p:custDataLst>
              <p:tags r:id="rId24"/>
            </p:custDataLst>
          </p:nvPr>
        </p:nvSpPr>
        <p:spPr>
          <a:xfrm>
            <a:off x="2596198" y="863981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公开的数据源</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7" name="矩形 56"/>
          <p:cNvSpPr/>
          <p:nvPr>
            <p:custDataLst>
              <p:tags r:id="rId25"/>
            </p:custDataLst>
          </p:nvPr>
        </p:nvSpPr>
        <p:spPr>
          <a:xfrm>
            <a:off x="2596198" y="976757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应用系统的数据</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8" name="矩形 57"/>
          <p:cNvSpPr/>
          <p:nvPr>
            <p:custDataLst>
              <p:tags r:id="rId26"/>
            </p:custDataLst>
          </p:nvPr>
        </p:nvSpPr>
        <p:spPr>
          <a:xfrm>
            <a:off x="2596198" y="1089533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调查问卷类数据</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9" name="文本框 58"/>
          <p:cNvSpPr txBox="1"/>
          <p:nvPr/>
        </p:nvSpPr>
        <p:spPr>
          <a:xfrm>
            <a:off x="11900535" y="6633845"/>
            <a:ext cx="1888490" cy="7048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分析方法</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0" name="文本框 59"/>
          <p:cNvSpPr txBox="1"/>
          <p:nvPr>
            <p:custDataLst>
              <p:tags r:id="rId27"/>
            </p:custDataLst>
          </p:nvPr>
        </p:nvSpPr>
        <p:spPr>
          <a:xfrm>
            <a:off x="4199890" y="6589395"/>
            <a:ext cx="2022475"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各种数据</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1" name="文本框 60"/>
          <p:cNvSpPr txBox="1"/>
          <p:nvPr>
            <p:custDataLst>
              <p:tags r:id="rId28"/>
            </p:custDataLst>
          </p:nvPr>
        </p:nvSpPr>
        <p:spPr>
          <a:xfrm>
            <a:off x="19466560" y="6794500"/>
            <a:ext cx="2022475" cy="5302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分析工具</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2" name="文本框 61"/>
          <p:cNvSpPr txBox="1"/>
          <p:nvPr>
            <p:custDataLst>
              <p:tags r:id="rId29"/>
            </p:custDataLst>
          </p:nvPr>
        </p:nvSpPr>
        <p:spPr>
          <a:xfrm>
            <a:off x="2142490" y="2453640"/>
            <a:ext cx="2447290"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rPr>
              <a:t>包含两部分</a:t>
            </a:r>
            <a:endParaRPr kumimoji="0" lang="zh-CN" altLang="en-US" sz="3200" i="0" u="none" strike="noStrike" cap="none" spc="0" normalizeH="0" baseline="0">
              <a:ln>
                <a:noFill/>
              </a:ln>
              <a:solidFill>
                <a:srgbClr val="000000"/>
              </a:solidFill>
              <a:effectLst/>
              <a:uFillTx/>
              <a:latin typeface="Helvetica Neue" panose="02000503000000020004" charset="0"/>
              <a:ea typeface="黑体-简" panose="02000000000000000000" charset="-122"/>
              <a:cs typeface="+mn-cs"/>
              <a:sym typeface="Helvetica Neue" panose="02000503000000020004"/>
            </a:endParaRPr>
          </a:p>
        </p:txBody>
      </p:sp>
      <p:sp>
        <p:nvSpPr>
          <p:cNvPr id="64" name="矩形 63"/>
          <p:cNvSpPr/>
          <p:nvPr>
            <p:custDataLst>
              <p:tags r:id="rId30"/>
            </p:custDataLst>
          </p:nvPr>
        </p:nvSpPr>
        <p:spPr>
          <a:xfrm>
            <a:off x="2596198" y="12022773"/>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65" name="矩形 64"/>
          <p:cNvSpPr/>
          <p:nvPr>
            <p:custDataLst>
              <p:tags r:id="rId31"/>
            </p:custDataLst>
          </p:nvPr>
        </p:nvSpPr>
        <p:spPr>
          <a:xfrm>
            <a:off x="10433368" y="1208341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66" name="矩形 65"/>
          <p:cNvSpPr/>
          <p:nvPr>
            <p:custDataLst>
              <p:tags r:id="rId32"/>
            </p:custDataLst>
          </p:nvPr>
        </p:nvSpPr>
        <p:spPr>
          <a:xfrm>
            <a:off x="17788573" y="1208341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可视化图表类型</a:t>
            </a:r>
            <a:endParaRPr lang="zh-CN" b="0"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6</a:t>
            </a:r>
            <a:endParaRPr lang="en-US" sz="8300">
              <a:latin typeface="Trebuchet MS Bold" panose="020B0703020202090204" charset="0"/>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7</a:t>
            </a:r>
            <a:endParaRPr lang="en-US" sz="8300">
              <a:latin typeface="Trebuchet MS Bold" panose="020B0703020202090204" charset="0"/>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实验一</a:t>
            </a:r>
            <a:endParaRPr lang="zh-CN"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Trebuchet MS Bold" panose="020B0703020202090204" charset="0"/>
                <a:cs typeface="Trebuchet MS Bold" panose="020B0703020202090204" charset="0"/>
              </a:rPr>
              <a:t>8</a:t>
            </a:r>
            <a:endParaRPr lang="en-US" sz="8300">
              <a:latin typeface="Trebuchet MS Bold" panose="020B0703020202090204" charset="0"/>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实验一：基于 DataEase 完成 2021 年全国GDP数据仪表板的制作</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493395"/>
            <a:ext cx="18782030" cy="12795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了解数据可视化分析过程</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数据可视化工具的使用</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了解数据可视化的理论基础。</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了解市面上的一些数据可视化工具</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b="0" dirty="0">
              <a:solidFill>
                <a:schemeClr val="tx1">
                  <a:lumMod val="65000"/>
                  <a:lumOff val="35000"/>
                </a:schemeClr>
              </a:solidFill>
              <a:latin typeface="Helvetica Neue" panose="02000503000000020004" charset="0"/>
              <a:ea typeface="黑体-简" panose="02000000000000000000" charset="-122"/>
              <a:sym typeface="+mn-ea"/>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8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基于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完成</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2021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年全国</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GDP</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数据仪表板的制作</a:t>
            </a:r>
            <a:r>
              <a:rPr lang="zh-CN" altLang="en-US" sz="4400" b="0" dirty="0">
                <a:solidFill>
                  <a:schemeClr val="tx1">
                    <a:lumMod val="65000"/>
                    <a:lumOff val="35000"/>
                  </a:schemeClr>
                </a:solidFill>
                <a:latin typeface="Helvetica Neue" panose="02000503000000020004" charset="0"/>
                <a:ea typeface="黑体-简" panose="02000000000000000000" charset="-122"/>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447548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17145" y="255905"/>
            <a:ext cx="48044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数据可视化概念</a:t>
            </a:r>
            <a:endParaRPr lang="zh-CN" altLang="en-US" sz="5000" dirty="0">
              <a:solidFill>
                <a:srgbClr val="0C7BE0"/>
              </a:solidFill>
              <a:latin typeface="Helvetica Neue" panose="02000503000000020004" charset="0"/>
              <a:ea typeface="黑体-简" panose="02000000000000000000" charset="-122"/>
            </a:endParaRPr>
          </a:p>
        </p:txBody>
      </p:sp>
      <p:sp>
        <p:nvSpPr>
          <p:cNvPr id="4" name="椭圆 3"/>
          <p:cNvSpPr/>
          <p:nvPr>
            <p:custDataLst>
              <p:tags r:id="rId3"/>
            </p:custDataLst>
          </p:nvPr>
        </p:nvSpPr>
        <p:spPr>
          <a:xfrm>
            <a:off x="3836035" y="199898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椭圆 4"/>
          <p:cNvSpPr/>
          <p:nvPr>
            <p:custDataLst>
              <p:tags r:id="rId4"/>
            </p:custDataLst>
          </p:nvPr>
        </p:nvSpPr>
        <p:spPr>
          <a:xfrm>
            <a:off x="5817870" y="545592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椭圆 5"/>
          <p:cNvSpPr/>
          <p:nvPr>
            <p:custDataLst>
              <p:tags r:id="rId5"/>
            </p:custDataLst>
          </p:nvPr>
        </p:nvSpPr>
        <p:spPr>
          <a:xfrm>
            <a:off x="3836035" y="891286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文本框 10"/>
          <p:cNvSpPr txBox="1"/>
          <p:nvPr>
            <p:custDataLst>
              <p:tags r:id="rId6"/>
            </p:custDataLst>
          </p:nvPr>
        </p:nvSpPr>
        <p:spPr>
          <a:xfrm>
            <a:off x="7561580" y="3561080"/>
            <a:ext cx="1169924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数据可视化是指将数据转换为图形或图表等形式，以便于人们更直观、更容易地理解和分析数据。</a:t>
            </a: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30000"/>
              </a:lnSpc>
              <a:spcBef>
                <a:spcPts val="0"/>
              </a:spcBef>
              <a:spcAft>
                <a:spcPts val="0"/>
              </a:spcAft>
            </a:pPr>
            <a:endParaRPr kumimoji="0" lang="zh-CN" altLang="en-US" sz="3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2" name="文本框 11"/>
          <p:cNvSpPr txBox="1"/>
          <p:nvPr>
            <p:custDataLst>
              <p:tags r:id="rId7"/>
            </p:custDataLst>
          </p:nvPr>
        </p:nvSpPr>
        <p:spPr>
          <a:xfrm>
            <a:off x="9491980" y="7032625"/>
            <a:ext cx="10587355" cy="1370965"/>
          </a:xfrm>
          <a:prstGeom prst="rect">
            <a:avLst/>
          </a:prstGeom>
          <a:noFill/>
        </p:spPr>
        <p:txBody>
          <a:bodyPr wrap="square" rtlCol="0" anchor="t">
            <a:spAutoFit/>
          </a:bodyPr>
          <a:lstStyle/>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数据可视化可以帮助人们发现数据中的模式、趋势和异常值，从而做出更好的决策。</a:t>
            </a:r>
            <a:endParaRPr lang="zh-CN" altLang="en-US" sz="3200" b="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p:txBody>
      </p:sp>
      <p:sp>
        <p:nvSpPr>
          <p:cNvPr id="13" name="文本框 12"/>
          <p:cNvSpPr txBox="1"/>
          <p:nvPr>
            <p:custDataLst>
              <p:tags r:id="rId8"/>
            </p:custDataLst>
          </p:nvPr>
        </p:nvSpPr>
        <p:spPr>
          <a:xfrm>
            <a:off x="7561580" y="10407650"/>
            <a:ext cx="11699240" cy="73088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Helvetica Neue" panose="02000503000000020004" charset="0"/>
                <a:ea typeface="黑体-简" panose="02000000000000000000" charset="-122"/>
              </a:rPr>
              <a:t>在各个领域都有广泛的应用，包括商业、科学、教育、政府等。</a:t>
            </a:r>
            <a:endParaRPr lang="zh-CN" altLang="en-US" sz="3200" b="0">
              <a:solidFill>
                <a:schemeClr val="tx1">
                  <a:lumMod val="65000"/>
                  <a:lumOff val="35000"/>
                </a:schemeClr>
              </a:solidFill>
              <a:latin typeface="Helvetica Neue" panose="02000503000000020004" charset="0"/>
              <a:ea typeface="黑体-简" panose="02000000000000000000" charset="-122"/>
            </a:endParaRPr>
          </a:p>
        </p:txBody>
      </p:sp>
      <p:sp>
        <p:nvSpPr>
          <p:cNvPr id="14" name="文本框 13"/>
          <p:cNvSpPr txBox="1"/>
          <p:nvPr>
            <p:custDataLst>
              <p:tags r:id="rId9"/>
            </p:custDataLst>
          </p:nvPr>
        </p:nvSpPr>
        <p:spPr>
          <a:xfrm>
            <a:off x="7561580" y="2498725"/>
            <a:ext cx="4630420" cy="768350"/>
          </a:xfrm>
          <a:prstGeom prst="rect">
            <a:avLst/>
          </a:prstGeom>
          <a:noFill/>
        </p:spPr>
        <p:txBody>
          <a:bodyPr wrap="square" rtlCol="0">
            <a:spAutoFit/>
          </a:bodyPr>
          <a:lstStyle/>
          <a:p>
            <a:pPr algn="l" defTabSz="914400"/>
            <a:r>
              <a:rPr lang="zh-CN" altLang="en-US" sz="4400" dirty="0">
                <a:solidFill>
                  <a:srgbClr val="0C7BE0"/>
                </a:solidFill>
                <a:latin typeface="Helvetica Neue" panose="02000503000000020004" charset="0"/>
                <a:ea typeface="黑体-简" panose="02000000000000000000" charset="-122"/>
              </a:rPr>
              <a:t>数据可视化概念</a:t>
            </a:r>
            <a:endParaRPr lang="zh-CN" altLang="en-US" sz="4400" dirty="0">
              <a:solidFill>
                <a:srgbClr val="0C7BE0"/>
              </a:solidFill>
              <a:latin typeface="Helvetica Neue" panose="02000503000000020004" charset="0"/>
              <a:ea typeface="黑体-简" panose="02000000000000000000" charset="-122"/>
            </a:endParaRPr>
          </a:p>
        </p:txBody>
      </p:sp>
      <p:sp>
        <p:nvSpPr>
          <p:cNvPr id="15" name="文本框 14"/>
          <p:cNvSpPr txBox="1"/>
          <p:nvPr>
            <p:custDataLst>
              <p:tags r:id="rId10"/>
            </p:custDataLst>
          </p:nvPr>
        </p:nvSpPr>
        <p:spPr>
          <a:xfrm>
            <a:off x="9491980" y="5993765"/>
            <a:ext cx="4475480" cy="768350"/>
          </a:xfrm>
          <a:prstGeom prst="rect">
            <a:avLst/>
          </a:prstGeom>
          <a:noFill/>
        </p:spPr>
        <p:txBody>
          <a:bodyPr wrap="square" rtlCol="0">
            <a:spAutoFit/>
          </a:bodyPr>
          <a:lstStyle/>
          <a:p>
            <a:pPr algn="l" defTabSz="914400"/>
            <a:r>
              <a:rPr lang="zh-CN" altLang="en-US" sz="4400" dirty="0">
                <a:solidFill>
                  <a:srgbClr val="0C7BE0"/>
                </a:solidFill>
                <a:latin typeface="Helvetica Neue" panose="02000503000000020004" charset="0"/>
                <a:ea typeface="黑体-简" panose="02000000000000000000" charset="-122"/>
              </a:rPr>
              <a:t>数据可视化宗旨</a:t>
            </a:r>
            <a:endParaRPr lang="zh-CN" altLang="en-US" sz="4400" dirty="0">
              <a:solidFill>
                <a:srgbClr val="0C7BE0"/>
              </a:solidFill>
              <a:latin typeface="Helvetica Neue" panose="02000503000000020004" charset="0"/>
              <a:ea typeface="黑体-简" panose="02000000000000000000" charset="-122"/>
            </a:endParaRPr>
          </a:p>
        </p:txBody>
      </p:sp>
      <p:sp>
        <p:nvSpPr>
          <p:cNvPr id="16" name="文本框 15"/>
          <p:cNvSpPr txBox="1"/>
          <p:nvPr>
            <p:custDataLst>
              <p:tags r:id="rId11"/>
            </p:custDataLst>
          </p:nvPr>
        </p:nvSpPr>
        <p:spPr>
          <a:xfrm>
            <a:off x="7802880" y="9411335"/>
            <a:ext cx="4475480" cy="768350"/>
          </a:xfrm>
          <a:prstGeom prst="rect">
            <a:avLst/>
          </a:prstGeom>
          <a:noFill/>
        </p:spPr>
        <p:txBody>
          <a:bodyPr wrap="square" rtlCol="0">
            <a:spAutoFit/>
          </a:bodyPr>
          <a:lstStyle/>
          <a:p>
            <a:pPr algn="l"/>
            <a:r>
              <a:rPr lang="zh-CN" altLang="en-US" sz="4400" dirty="0">
                <a:solidFill>
                  <a:srgbClr val="0C7BE0"/>
                </a:solidFill>
                <a:latin typeface="Helvetica Neue" panose="02000503000000020004" charset="0"/>
                <a:ea typeface="黑体-简" panose="02000000000000000000" charset="-122"/>
              </a:rPr>
              <a:t>数据可视化应用</a:t>
            </a:r>
            <a:endParaRPr lang="zh-CN" altLang="en-US" sz="4400" dirty="0">
              <a:solidFill>
                <a:srgbClr val="0C7BE0"/>
              </a:solidFill>
              <a:latin typeface="Helvetica Neue" panose="02000503000000020004" charset="0"/>
              <a:ea typeface="黑体-简" panose="02000000000000000000" charset="-122"/>
            </a:endParaRPr>
          </a:p>
        </p:txBody>
      </p:sp>
      <p:pic>
        <p:nvPicPr>
          <p:cNvPr id="19" name="图片 18" descr="343435383135323b333636313332323bcec4b5b5"/>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890135" y="2893060"/>
            <a:ext cx="1386840" cy="1270635"/>
          </a:xfrm>
          <a:prstGeom prst="rect">
            <a:avLst/>
          </a:prstGeom>
        </p:spPr>
      </p:pic>
      <p:pic>
        <p:nvPicPr>
          <p:cNvPr id="20" name="图片 19" descr="343435383135323b333733333032353bcec4b5b5"/>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6791960" y="6348095"/>
            <a:ext cx="1386840" cy="1270635"/>
          </a:xfrm>
          <a:prstGeom prst="rect">
            <a:avLst/>
          </a:prstGeom>
        </p:spPr>
      </p:pic>
      <p:pic>
        <p:nvPicPr>
          <p:cNvPr id="21" name="图片 20" descr="31393935333132383b31393939333839383bd7dcbde1bbe3b1a8"/>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810125" y="9806940"/>
            <a:ext cx="1386840" cy="127063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418398"/>
            <a:ext cx="18782030" cy="8752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新建一个空白仪表板。</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基于官方示例仪表板进行视图制作。</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对视图的样式进行调整。</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制作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2021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年全国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GDP</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 数据</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仪表板。</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DataEase 的</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2021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年全国 </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GDP</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 数据仪表板</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Helvetica Neue" panose="02000503000000020004"/>
              </a:rPr>
              <a:t>仪表板链接。</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实验一</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76450" y="2017151"/>
            <a:ext cx="2023110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nSpc>
                <a:spcPct val="150000"/>
              </a:lnSpc>
            </a:pPr>
            <a:r>
              <a:rPr lang="en-US" altLang="zh-CN" sz="3200" b="0" dirty="0">
                <a:solidFill>
                  <a:schemeClr val="tx1">
                    <a:lumMod val="65000"/>
                    <a:lumOff val="35000"/>
                  </a:schemeClr>
                </a:solidFill>
                <a:latin typeface="Helvetica Neue" panose="02000503000000020004" charset="0"/>
                <a:ea typeface="黑体-简" panose="02000000000000000000" charset="-122"/>
                <a:cs typeface="+mn-lt"/>
              </a:rPr>
              <a:t>	</a:t>
            </a:r>
            <a:r>
              <a:rPr lang="zh-CN" altLang="en-US" sz="3200" b="0" dirty="0">
                <a:solidFill>
                  <a:schemeClr val="tx1">
                    <a:lumMod val="65000"/>
                    <a:lumOff val="35000"/>
                  </a:schemeClr>
                </a:solidFill>
                <a:latin typeface="Helvetica Neue" panose="02000503000000020004" charset="0"/>
                <a:ea typeface="黑体-简" panose="02000000000000000000" charset="-122"/>
                <a:cs typeface="+mn-lt"/>
              </a:rPr>
              <a:t>使用 </a:t>
            </a:r>
            <a:r>
              <a:rPr lang="en-US" altLang="zh-CN" sz="3200" b="0" dirty="0">
                <a:solidFill>
                  <a:schemeClr val="tx1">
                    <a:lumMod val="65000"/>
                    <a:lumOff val="35000"/>
                  </a:schemeClr>
                </a:solidFill>
                <a:latin typeface="Helvetica Neue" panose="02000503000000020004" charset="0"/>
                <a:ea typeface="黑体-简" panose="02000000000000000000" charset="-122"/>
                <a:cs typeface="+mn-lt"/>
              </a:rPr>
              <a:t>DataEase </a:t>
            </a:r>
            <a:r>
              <a:rPr lang="zh-CN" altLang="en-US" sz="3200" b="0" dirty="0">
                <a:solidFill>
                  <a:schemeClr val="tx1">
                    <a:lumMod val="65000"/>
                    <a:lumOff val="35000"/>
                  </a:schemeClr>
                </a:solidFill>
                <a:latin typeface="Helvetica Neue" panose="02000503000000020004" charset="0"/>
                <a:ea typeface="黑体-简" panose="02000000000000000000" charset="-122"/>
                <a:cs typeface="+mn-lt"/>
              </a:rPr>
              <a:t>拖拖拽拽快速完成数据可视化展示。</a:t>
            </a:r>
            <a:endParaRPr kumimoji="0" lang="zh-CN" altLang="en-US" sz="32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solidFill>
                <a:srgbClr val="0C7BE0"/>
              </a:solidFill>
            </a:endParaRPr>
          </a:p>
        </p:txBody>
      </p:sp>
      <p:sp>
        <p:nvSpPr>
          <p:cNvPr id="3"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操作演示</a:t>
            </a:r>
            <a:endParaRPr lang="zh-CN" altLang="en-US" sz="5000" dirty="0">
              <a:solidFill>
                <a:srgbClr val="0C7BE0"/>
              </a:solidFill>
              <a:latin typeface="Helvetica Neue" panose="02000503000000020004" charset="0"/>
              <a:ea typeface="黑体-简" panose="02000000000000000000" charset="-122"/>
            </a:endParaRPr>
          </a:p>
        </p:txBody>
      </p:sp>
      <p:pic>
        <p:nvPicPr>
          <p:cNvPr id="4" name="图片 3"/>
          <p:cNvPicPr>
            <a:picLocks noChangeAspect="1"/>
          </p:cNvPicPr>
          <p:nvPr/>
        </p:nvPicPr>
        <p:blipFill>
          <a:blip r:embed="rId1"/>
          <a:stretch>
            <a:fillRect/>
          </a:stretch>
        </p:blipFill>
        <p:spPr>
          <a:xfrm>
            <a:off x="4133850" y="3402623"/>
            <a:ext cx="16116300" cy="9194554"/>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实训环境</a:t>
            </a:r>
            <a:endParaRPr lang="zh-CN" altLang="en-US" sz="5000" dirty="0">
              <a:solidFill>
                <a:srgbClr val="0C7BE0"/>
              </a:solidFill>
              <a:latin typeface="Helvetica Neue" panose="02000503000000020004" charset="0"/>
              <a:ea typeface="黑体-简" panose="02000000000000000000"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Helvetica Neue" panose="02000503000000020004" charset="0"/>
                <a:ea typeface="黑体-简" panose="02000000000000000000" charset="-122"/>
                <a:hlinkClick r:id="rId1"/>
              </a:rPr>
              <a:t>http://student.dataease.fit2cloud.com</a:t>
            </a:r>
            <a:endParaRPr kumimoji="0" lang="en-US" altLang="zh-CN" sz="40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Helvetica Neue" panose="02000503000000020004" charset="0"/>
                <a:ea typeface="黑体-简" panose="02000000000000000000" charset="-122"/>
              </a:rPr>
              <a:t>密码：</a:t>
            </a:r>
            <a:r>
              <a:rPr lang="zh-CN" altLang="en-US" sz="3200" b="0" dirty="0">
                <a:latin typeface="Helvetica Neue" panose="02000503000000020004" charset="0"/>
                <a:ea typeface="黑体-简" panose="02000000000000000000" charset="-122"/>
                <a:sym typeface="+mn-ea"/>
              </a:rPr>
              <a:t>DataEase@123456</a:t>
            </a:r>
            <a:endParaRPr kumimoji="0" lang="zh-CN" altLang="en-US" sz="3200" b="0" i="0" u="none" strike="noStrike" cap="none" spc="0" normalizeH="0" baseline="0" dirty="0">
              <a:ln>
                <a:noFill/>
              </a:ln>
              <a:solidFill>
                <a:srgbClr val="000000"/>
              </a:solidFill>
              <a:effectLst/>
              <a:uFillTx/>
              <a:latin typeface="Helvetica Neue" panose="02000503000000020004" charset="0"/>
              <a:ea typeface="黑体-简" panose="02000000000000000000"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rPr>
              <a:t>创建数据集文件夹：</a:t>
            </a:r>
            <a:r>
              <a:rPr lang="zh-CN" altLang="en-US" sz="3200" b="0" dirty="0">
                <a:latin typeface="Heiti SC Medium" panose="02000000000000000000" pitchFamily="2" charset="-128"/>
                <a:ea typeface="Heiti SC Medium" panose="02000000000000000000" pitchFamily="2" charset="-128"/>
                <a:sym typeface="+mn-ea"/>
              </a:rPr>
              <a:t>学校简称</a:t>
            </a:r>
            <a:r>
              <a:rPr lang="en-US" altLang="zh-CN" sz="3200" b="0" dirty="0">
                <a:latin typeface="Heiti SC Medium" panose="02000000000000000000" pitchFamily="2" charset="-128"/>
                <a:ea typeface="Heiti SC Medium" panose="02000000000000000000" pitchFamily="2" charset="-128"/>
                <a:sym typeface="+mn-ea"/>
              </a:rPr>
              <a:t>-</a:t>
            </a:r>
            <a:r>
              <a:rPr lang="zh-CN" altLang="en-US" sz="3200" b="0" dirty="0">
                <a:latin typeface="Heiti SC Medium" panose="02000000000000000000" pitchFamily="2" charset="-128"/>
                <a:ea typeface="Heiti SC Medium" panose="02000000000000000000" pitchFamily="2" charset="-128"/>
                <a:sym typeface="+mn-ea"/>
              </a:rPr>
              <a:t>专业名称</a:t>
            </a:r>
            <a:r>
              <a:rPr lang="en-US" altLang="zh-CN" sz="3200" b="0" dirty="0">
                <a:latin typeface="Heiti SC Medium" panose="02000000000000000000" pitchFamily="2" charset="-128"/>
                <a:ea typeface="Heiti SC Medium" panose="02000000000000000000" pitchFamily="2" charset="-128"/>
                <a:sym typeface="+mn-ea"/>
              </a:rPr>
              <a:t>-</a:t>
            </a:r>
            <a:r>
              <a:rPr lang="zh-CN" altLang="en-US" sz="3200" b="0" dirty="0">
                <a:latin typeface="Heiti SC Medium" panose="02000000000000000000" pitchFamily="2" charset="-128"/>
                <a:ea typeface="Heiti SC Medium" panose="02000000000000000000" pitchFamily="2" charset="-128"/>
                <a:sym typeface="+mn-ea"/>
              </a:rPr>
              <a:t>学号</a:t>
            </a:r>
            <a:r>
              <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rPr>
              <a:t>；</a:t>
            </a:r>
            <a:endParaRPr kumimoji="0" lang="en-US" altLang="zh-CN"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Heiti SC Medium" panose="02000000000000000000" pitchFamily="2" charset="-128"/>
                <a:ea typeface="Heiti SC Medium" panose="02000000000000000000" pitchFamily="2" charset="-128"/>
              </a:rPr>
              <a:t>创建仪表板文件夹：学校简称</a:t>
            </a:r>
            <a:r>
              <a:rPr lang="en-US" altLang="zh-CN" sz="3200" b="0" dirty="0">
                <a:latin typeface="Heiti SC Medium" panose="02000000000000000000" pitchFamily="2" charset="-128"/>
                <a:ea typeface="Heiti SC Medium" panose="02000000000000000000" pitchFamily="2" charset="-128"/>
              </a:rPr>
              <a:t>-</a:t>
            </a:r>
            <a:r>
              <a:rPr lang="zh-CN" altLang="en-US" sz="3200" b="0" dirty="0">
                <a:latin typeface="Heiti SC Medium" panose="02000000000000000000" pitchFamily="2" charset="-128"/>
                <a:ea typeface="Heiti SC Medium" panose="02000000000000000000" pitchFamily="2" charset="-128"/>
              </a:rPr>
              <a:t>专业名称</a:t>
            </a:r>
            <a:r>
              <a:rPr lang="en-US" altLang="zh-CN" sz="3200" b="0" dirty="0">
                <a:latin typeface="Heiti SC Medium" panose="02000000000000000000" pitchFamily="2" charset="-128"/>
                <a:ea typeface="Heiti SC Medium" panose="02000000000000000000" pitchFamily="2" charset="-128"/>
              </a:rPr>
              <a:t>-</a:t>
            </a:r>
            <a:r>
              <a:rPr lang="zh-CN" altLang="en-US" sz="3200" b="0" dirty="0">
                <a:latin typeface="Heiti SC Medium" panose="02000000000000000000" pitchFamily="2" charset="-128"/>
                <a:ea typeface="Heiti SC Medium" panose="02000000000000000000" pitchFamily="2" charset="-128"/>
              </a:rPr>
              <a:t>学号。</a:t>
            </a:r>
            <a:endParaRPr kumimoji="0" lang="zh-CN" altLang="en-US" sz="3200" b="0" u="none" strike="noStrike" cap="none" spc="0" normalizeH="0" baseline="0" dirty="0">
              <a:ln>
                <a:noFill/>
              </a:ln>
              <a:solidFill>
                <a:srgbClr val="000000"/>
              </a:solidFill>
              <a:effectLst/>
              <a:uFillTx/>
              <a:latin typeface="Heiti SC Medium" panose="02000000000000000000" pitchFamily="2" charset="-128"/>
              <a:ea typeface="Heiti SC Medium" panose="02000000000000000000" pitchFamily="2" charset="-128"/>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745045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42545" y="255905"/>
            <a:ext cx="799782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原始数据</a:t>
            </a:r>
            <a:r>
              <a:rPr lang="en-US" altLang="zh-CN" sz="5000" dirty="0">
                <a:solidFill>
                  <a:srgbClr val="0C7BE0"/>
                </a:solidFill>
                <a:latin typeface="Helvetica Neue" panose="02000503000000020004" charset="0"/>
                <a:ea typeface="黑体-简" panose="02000000000000000000" charset="-122"/>
              </a:rPr>
              <a:t>&amp;</a:t>
            </a:r>
            <a:r>
              <a:rPr lang="zh-CN" altLang="en-US" sz="5000" dirty="0">
                <a:solidFill>
                  <a:srgbClr val="0C7BE0"/>
                </a:solidFill>
                <a:latin typeface="Helvetica Neue" panose="02000503000000020004" charset="0"/>
                <a:ea typeface="黑体-简" panose="02000000000000000000" charset="-122"/>
              </a:rPr>
              <a:t>可视化数据对比</a:t>
            </a:r>
            <a:endParaRPr lang="zh-CN" altLang="en-US" sz="5000" dirty="0">
              <a:solidFill>
                <a:srgbClr val="0C7BE0"/>
              </a:solidFill>
              <a:latin typeface="Helvetica Neue" panose="02000503000000020004" charset="0"/>
              <a:ea typeface="黑体-简" panose="02000000000000000000" charset="-122"/>
            </a:endParaRPr>
          </a:p>
        </p:txBody>
      </p:sp>
      <p:pic>
        <p:nvPicPr>
          <p:cNvPr id="203" name="geometry-1023846_1920.jpg" descr="geometry-1023846_1920.jpg"/>
          <p:cNvPicPr>
            <a:picLocks noChangeAspect="1"/>
          </p:cNvPicPr>
          <p:nvPr>
            <p:custDataLst>
              <p:tags r:id="rId3"/>
            </p:custDataLst>
          </p:nvPr>
        </p:nvPicPr>
        <p:blipFill>
          <a:blip r:embed="rId4"/>
          <a:stretch>
            <a:fillRect/>
          </a:stretch>
        </p:blipFill>
        <p:spPr>
          <a:xfrm>
            <a:off x="684708" y="4706106"/>
            <a:ext cx="9056269" cy="5080001"/>
          </a:xfrm>
          <a:prstGeom prst="rect">
            <a:avLst/>
          </a:prstGeom>
          <a:ln w="12700">
            <a:miter lim="400000"/>
            <a:headEnd/>
            <a:tailEnd/>
          </a:ln>
        </p:spPr>
      </p:pic>
      <p:sp>
        <p:nvSpPr>
          <p:cNvPr id="205" name="可视化"/>
          <p:cNvSpPr/>
          <p:nvPr>
            <p:custDataLst>
              <p:tags r:id="rId5"/>
            </p:custDataLst>
          </p:nvPr>
        </p:nvSpPr>
        <p:spPr>
          <a:xfrm>
            <a:off x="10704714" y="6034826"/>
            <a:ext cx="2509523" cy="2422560"/>
          </a:xfrm>
          <a:prstGeom prst="rightArrow">
            <a:avLst>
              <a:gd name="adj1" fmla="val 55095"/>
              <a:gd name="adj2" fmla="val 42682"/>
            </a:avLst>
          </a:prstGeom>
          <a:solidFill>
            <a:srgbClr val="0C7BE0"/>
          </a:solidFill>
          <a:ln w="12700">
            <a:miter lim="400000"/>
          </a:ln>
        </p:spPr>
        <p:txBody>
          <a:bodyPr lIns="50800" tIns="50800" rIns="50800" bIns="50800" anchor="ctr"/>
          <a:lstStyle>
            <a:lvl1pPr indent="0" algn="ctr" defTabSz="825500">
              <a:defRPr sz="4100" b="1">
                <a:solidFill>
                  <a:srgbClr val="FFFFFF"/>
                </a:solidFill>
              </a:defRPr>
            </a:lvl1pPr>
          </a:lstStyle>
          <a:p>
            <a:r>
              <a:rPr>
                <a:latin typeface="Helvetica Neue" panose="02000503000000020004" charset="0"/>
                <a:ea typeface="黑体-简" panose="02000000000000000000" charset="-122"/>
              </a:rPr>
              <a:t>可视化</a:t>
            </a:r>
            <a:endParaRPr>
              <a:latin typeface="Helvetica Neue" panose="02000503000000020004" charset="0"/>
              <a:ea typeface="黑体-简" panose="02000000000000000000" charset="-122"/>
            </a:endParaRPr>
          </a:p>
        </p:txBody>
      </p:sp>
      <p:sp>
        <p:nvSpPr>
          <p:cNvPr id="206" name="原始数据"/>
          <p:cNvSpPr txBox="1"/>
          <p:nvPr>
            <p:custDataLst>
              <p:tags r:id="rId6"/>
            </p:custDataLst>
          </p:nvPr>
        </p:nvSpPr>
        <p:spPr>
          <a:xfrm>
            <a:off x="3750904" y="3078094"/>
            <a:ext cx="2900680" cy="947420"/>
          </a:xfrm>
          <a:prstGeom prst="rect">
            <a:avLst/>
          </a:prstGeom>
          <a:ln w="12700">
            <a:miter lim="400000"/>
          </a:ln>
        </p:spPr>
        <p:txBody>
          <a:bodyPr wrap="none" lIns="50800" tIns="50800" rIns="50800" bIns="50800" anchor="ctr">
            <a:spAutoFit/>
          </a:bodyPr>
          <a:lstStyle>
            <a:lvl1pPr>
              <a:defRPr sz="5500" b="1">
                <a:solidFill>
                  <a:srgbClr val="5E5E5E"/>
                </a:solidFill>
              </a:defRPr>
            </a:lvl1pPr>
          </a:lstStyle>
          <a:p>
            <a:r>
              <a:rPr dirty="0" err="1">
                <a:latin typeface="Helvetica Neue" panose="02000503000000020004" charset="0"/>
                <a:ea typeface="黑体-简" panose="02000000000000000000" charset="-122"/>
              </a:rPr>
              <a:t>原始数据</a:t>
            </a:r>
            <a:endParaRPr dirty="0" err="1">
              <a:latin typeface="Helvetica Neue" panose="02000503000000020004" charset="0"/>
              <a:ea typeface="黑体-简" panose="02000000000000000000" charset="-122"/>
            </a:endParaRPr>
          </a:p>
        </p:txBody>
      </p:sp>
      <p:sp>
        <p:nvSpPr>
          <p:cNvPr id="207" name="数据价值"/>
          <p:cNvSpPr txBox="1"/>
          <p:nvPr>
            <p:custDataLst>
              <p:tags r:id="rId7"/>
            </p:custDataLst>
          </p:nvPr>
        </p:nvSpPr>
        <p:spPr>
          <a:xfrm>
            <a:off x="17670930" y="3078094"/>
            <a:ext cx="2900680" cy="947420"/>
          </a:xfrm>
          <a:prstGeom prst="rect">
            <a:avLst/>
          </a:prstGeom>
          <a:ln w="12700">
            <a:miter lim="400000"/>
          </a:ln>
        </p:spPr>
        <p:txBody>
          <a:bodyPr wrap="none" lIns="50800" tIns="50800" rIns="50800" bIns="50800" anchor="ctr">
            <a:spAutoFit/>
          </a:bodyPr>
          <a:lstStyle>
            <a:lvl1pPr>
              <a:defRPr sz="5500" b="1">
                <a:solidFill>
                  <a:schemeClr val="accent1"/>
                </a:solidFill>
              </a:defRPr>
            </a:lvl1pPr>
          </a:lstStyle>
          <a:p>
            <a:r>
              <a:rPr dirty="0" err="1">
                <a:solidFill>
                  <a:srgbClr val="0C7BE0"/>
                </a:solidFill>
                <a:latin typeface="Helvetica Neue" panose="02000503000000020004" charset="0"/>
                <a:ea typeface="黑体-简" panose="02000000000000000000" charset="-122"/>
              </a:rPr>
              <a:t>数据价值</a:t>
            </a:r>
            <a:endParaRPr dirty="0" err="1">
              <a:solidFill>
                <a:srgbClr val="0C7BE0"/>
              </a:solidFill>
              <a:latin typeface="Helvetica Neue" panose="02000503000000020004" charset="0"/>
              <a:ea typeface="黑体-简" panose="02000000000000000000" charset="-122"/>
            </a:endParaRPr>
          </a:p>
        </p:txBody>
      </p:sp>
      <p:sp>
        <p:nvSpPr>
          <p:cNvPr id="208" name="数据孤岛"/>
          <p:cNvSpPr txBox="1"/>
          <p:nvPr>
            <p:custDataLst>
              <p:tags r:id="rId8"/>
            </p:custDataLst>
          </p:nvPr>
        </p:nvSpPr>
        <p:spPr>
          <a:xfrm>
            <a:off x="684708"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数据孤岛</a:t>
            </a:r>
            <a:endParaRPr>
              <a:latin typeface="Helvetica Neue" panose="02000503000000020004" charset="0"/>
              <a:ea typeface="黑体-简" panose="02000000000000000000" charset="-122"/>
            </a:endParaRPr>
          </a:p>
        </p:txBody>
      </p:sp>
      <p:sp>
        <p:nvSpPr>
          <p:cNvPr id="209" name="管理混乱"/>
          <p:cNvSpPr txBox="1"/>
          <p:nvPr>
            <p:custDataLst>
              <p:tags r:id="rId9"/>
            </p:custDataLst>
          </p:nvPr>
        </p:nvSpPr>
        <p:spPr>
          <a:xfrm>
            <a:off x="4069842"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管理混乱</a:t>
            </a:r>
            <a:endParaRPr>
              <a:latin typeface="Helvetica Neue" panose="02000503000000020004" charset="0"/>
              <a:ea typeface="黑体-简" panose="02000000000000000000" charset="-122"/>
            </a:endParaRPr>
          </a:p>
        </p:txBody>
      </p:sp>
      <p:sp>
        <p:nvSpPr>
          <p:cNvPr id="210" name="缺失分析"/>
          <p:cNvSpPr txBox="1"/>
          <p:nvPr>
            <p:custDataLst>
              <p:tags r:id="rId10"/>
            </p:custDataLst>
          </p:nvPr>
        </p:nvSpPr>
        <p:spPr>
          <a:xfrm>
            <a:off x="7454976"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缺失分析</a:t>
            </a:r>
            <a:endParaRPr>
              <a:latin typeface="Helvetica Neue" panose="02000503000000020004" charset="0"/>
              <a:ea typeface="黑体-简" panose="02000000000000000000" charset="-122"/>
            </a:endParaRPr>
          </a:p>
        </p:txBody>
      </p:sp>
      <p:sp>
        <p:nvSpPr>
          <p:cNvPr id="211" name="全业务场景"/>
          <p:cNvSpPr txBox="1"/>
          <p:nvPr>
            <p:custDataLst>
              <p:tags r:id="rId11"/>
            </p:custDataLst>
          </p:nvPr>
        </p:nvSpPr>
        <p:spPr>
          <a:xfrm>
            <a:off x="14225243" y="10212971"/>
            <a:ext cx="27940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全业务场景</a:t>
            </a:r>
            <a:endParaRPr>
              <a:latin typeface="Helvetica Neue" panose="02000503000000020004" charset="0"/>
              <a:ea typeface="黑体-简" panose="02000000000000000000" charset="-122"/>
            </a:endParaRPr>
          </a:p>
        </p:txBody>
      </p:sp>
      <p:sp>
        <p:nvSpPr>
          <p:cNvPr id="212" name="用户行为管理"/>
          <p:cNvSpPr txBox="1"/>
          <p:nvPr>
            <p:custDataLst>
              <p:tags r:id="rId12"/>
            </p:custDataLst>
          </p:nvPr>
        </p:nvSpPr>
        <p:spPr>
          <a:xfrm>
            <a:off x="17621630" y="10212969"/>
            <a:ext cx="30353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a:latin typeface="Helvetica Neue" panose="02000503000000020004" charset="0"/>
                <a:ea typeface="黑体-简" panose="02000000000000000000" charset="-122"/>
              </a:rPr>
              <a:t>用户行为管理</a:t>
            </a:r>
            <a:endParaRPr>
              <a:latin typeface="Helvetica Neue" panose="02000503000000020004" charset="0"/>
              <a:ea typeface="黑体-简" panose="02000000000000000000" charset="-122"/>
            </a:endParaRPr>
          </a:p>
        </p:txBody>
      </p:sp>
      <p:sp>
        <p:nvSpPr>
          <p:cNvPr id="213" name="数据驾驶舱"/>
          <p:cNvSpPr txBox="1"/>
          <p:nvPr>
            <p:custDataLst>
              <p:tags r:id="rId13"/>
            </p:custDataLst>
          </p:nvPr>
        </p:nvSpPr>
        <p:spPr>
          <a:xfrm>
            <a:off x="21018016" y="10212969"/>
            <a:ext cx="27940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dirty="0" err="1">
                <a:latin typeface="Helvetica Neue" panose="02000503000000020004" charset="0"/>
                <a:ea typeface="黑体-简" panose="02000000000000000000" charset="-122"/>
              </a:rPr>
              <a:t>数据驾驶舱</a:t>
            </a:r>
            <a:endParaRPr dirty="0" err="1">
              <a:latin typeface="Helvetica Neue" panose="02000503000000020004" charset="0"/>
              <a:ea typeface="黑体-简" panose="02000000000000000000" charset="-122"/>
            </a:endParaRPr>
          </a:p>
        </p:txBody>
      </p:sp>
      <p:sp>
        <p:nvSpPr>
          <p:cNvPr id="214" name="数据→信息→价值"/>
          <p:cNvSpPr txBox="1"/>
          <p:nvPr>
            <p:custDataLst>
              <p:tags r:id="rId14"/>
            </p:custDataLst>
          </p:nvPr>
        </p:nvSpPr>
        <p:spPr>
          <a:xfrm>
            <a:off x="10369296" y="5239435"/>
            <a:ext cx="3153410" cy="563245"/>
          </a:xfrm>
          <a:prstGeom prst="rect">
            <a:avLst/>
          </a:prstGeom>
          <a:ln w="12700">
            <a:miter lim="400000"/>
          </a:ln>
        </p:spPr>
        <p:txBody>
          <a:bodyPr wrap="none" lIns="50800" tIns="50800" rIns="50800" bIns="50800" anchor="ctr">
            <a:spAutoFit/>
          </a:bodyPr>
          <a:lstStyle>
            <a:lvl1pPr>
              <a:defRPr sz="3000" b="1">
                <a:solidFill>
                  <a:srgbClr val="929292"/>
                </a:solidFill>
              </a:defRPr>
            </a:lvl1pPr>
          </a:lstStyle>
          <a:p>
            <a:r>
              <a:rPr>
                <a:latin typeface="Helvetica Neue" panose="02000503000000020004" charset="0"/>
                <a:ea typeface="黑体-简" panose="02000000000000000000" charset="-122"/>
              </a:rPr>
              <a:t>数据→信息→价值</a:t>
            </a:r>
            <a:endParaRPr>
              <a:latin typeface="Helvetica Neue" panose="02000503000000020004" charset="0"/>
              <a:ea typeface="黑体-简" panose="02000000000000000000" charset="-122"/>
            </a:endParaRPr>
          </a:p>
        </p:txBody>
      </p:sp>
      <p:pic>
        <p:nvPicPr>
          <p:cNvPr id="11" name="07 - 某产品销售数据大屏.png" descr="07 - 某产品销售数据大屏.png"/>
          <p:cNvPicPr>
            <a:picLocks noChangeAspect="1"/>
          </p:cNvPicPr>
          <p:nvPr>
            <p:custDataLst>
              <p:tags r:id="rId15"/>
            </p:custDataLst>
          </p:nvPr>
        </p:nvPicPr>
        <p:blipFill>
          <a:blip r:embed="rId16"/>
          <a:srcRect b="3129"/>
          <a:stretch>
            <a:fillRect/>
          </a:stretch>
        </p:blipFill>
        <p:spPr>
          <a:xfrm>
            <a:off x="14177974" y="4706106"/>
            <a:ext cx="9322839" cy="5080001"/>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Zabbix 监控告警大屏"/>
          <p:cNvSpPr txBox="1"/>
          <p:nvPr/>
        </p:nvSpPr>
        <p:spPr>
          <a:xfrm>
            <a:off x="4190423" y="1856548"/>
            <a:ext cx="417195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Helvetica Neue" panose="02000503000000020004" charset="0"/>
                <a:ea typeface="黑体-简" panose="02000000000000000000" charset="-122"/>
              </a:rPr>
              <a:t>某党支部年度工作总结</a:t>
            </a:r>
            <a:endParaRPr sz="3200">
              <a:latin typeface="Helvetica Neue" panose="02000503000000020004" charset="0"/>
              <a:ea typeface="黑体-简" panose="02000000000000000000" charset="-122"/>
            </a:endParaRPr>
          </a:p>
        </p:txBody>
      </p:sp>
      <p:sp>
        <p:nvSpPr>
          <p:cNvPr id="523" name="SSO 平台统计大屏"/>
          <p:cNvSpPr txBox="1"/>
          <p:nvPr/>
        </p:nvSpPr>
        <p:spPr>
          <a:xfrm>
            <a:off x="15759102" y="1850199"/>
            <a:ext cx="423545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2021 年全国 GDP 数据</a:t>
            </a:r>
            <a:endParaRPr>
              <a:latin typeface="Helvetica Neue" panose="02000503000000020004" charset="0"/>
              <a:ea typeface="黑体-简" panose="02000000000000000000" charset="-122"/>
              <a:cs typeface="Helvetica"/>
            </a:endParaRPr>
          </a:p>
        </p:txBody>
      </p:sp>
      <p:sp>
        <p:nvSpPr>
          <p:cNvPr id="524" name="云服务平台数据大屏"/>
          <p:cNvSpPr txBox="1"/>
          <p:nvPr/>
        </p:nvSpPr>
        <p:spPr>
          <a:xfrm>
            <a:off x="4396798" y="7544171"/>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某市空气污染大数据</a:t>
            </a:r>
            <a:endParaRPr>
              <a:latin typeface="Helvetica Neue" panose="02000503000000020004" charset="0"/>
              <a:ea typeface="黑体-简" panose="02000000000000000000" charset="-122"/>
              <a:cs typeface="Helvetica"/>
            </a:endParaRPr>
          </a:p>
        </p:txBody>
      </p:sp>
      <p:sp>
        <p:nvSpPr>
          <p:cNvPr id="525" name="DataEase 用户操作日志分析大屏"/>
          <p:cNvSpPr txBox="1"/>
          <p:nvPr/>
        </p:nvSpPr>
        <p:spPr>
          <a:xfrm>
            <a:off x="15590828" y="7714654"/>
            <a:ext cx="45720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河南卫视某节目数据分析</a:t>
            </a:r>
            <a:endParaRPr>
              <a:latin typeface="Helvetica Neue" panose="02000503000000020004" charset="0"/>
              <a:ea typeface="黑体-简" panose="02000000000000000000" charset="-122"/>
              <a:cs typeface="Helvetica"/>
            </a:endParaRPr>
          </a:p>
        </p:txBody>
      </p:sp>
      <p:pic>
        <p:nvPicPr>
          <p:cNvPr id="2" name="图片 1"/>
          <p:cNvPicPr>
            <a:picLocks noChangeAspect="1"/>
          </p:cNvPicPr>
          <p:nvPr/>
        </p:nvPicPr>
        <p:blipFill>
          <a:blip r:embed="rId1"/>
          <a:stretch>
            <a:fillRect/>
          </a:stretch>
        </p:blipFill>
        <p:spPr>
          <a:xfrm>
            <a:off x="2453033" y="2666668"/>
            <a:ext cx="7646730" cy="4286251"/>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2"/>
          <a:stretch>
            <a:fillRect/>
          </a:stretch>
        </p:blipFill>
        <p:spPr>
          <a:xfrm>
            <a:off x="2453033" y="8363507"/>
            <a:ext cx="7646730" cy="431090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14051546" y="8414322"/>
            <a:ext cx="7650560" cy="430389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14053462" y="2549867"/>
            <a:ext cx="7646729" cy="4314103"/>
          </a:xfrm>
          <a:prstGeom prst="rect">
            <a:avLst/>
          </a:prstGeom>
          <a:ln>
            <a:noFill/>
          </a:ln>
          <a:effectLst>
            <a:outerShdw blurRad="292100" dist="139700" dir="2700000" algn="tl" rotWithShape="0">
              <a:srgbClr val="333333">
                <a:alpha val="65000"/>
              </a:srgbClr>
            </a:outerShdw>
          </a:effectLst>
        </p:spPr>
      </p:pic>
      <p:sp>
        <p:nvSpPr>
          <p:cNvPr id="17" name="文本框 16"/>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latin typeface="Helvetica Neue" panose="02000503000000020004" charset="0"/>
                <a:ea typeface="黑体-简" panose="02000000000000000000" charset="-122"/>
              </a:rPr>
              <a:t>模版市场地址：</a:t>
            </a:r>
            <a:r>
              <a:rPr lang="zh-CN" altLang="en-US" sz="2800" dirty="0">
                <a:latin typeface="Helvetica Neue" panose="02000503000000020004" charset="0"/>
                <a:ea typeface="黑体-简" panose="02000000000000000000" charset="-122"/>
                <a:hlinkClick r:id="rId5"/>
              </a:rPr>
              <a:t>https://dataease.io/templates/</a:t>
            </a:r>
            <a:endParaRPr lang="en-US" altLang="zh-CN" sz="2800" dirty="0">
              <a:latin typeface="Helvetica Neue" panose="02000503000000020004" charset="0"/>
              <a:ea typeface="黑体-简" panose="02000000000000000000" charset="-122"/>
            </a:endParaRPr>
          </a:p>
        </p:txBody>
      </p:sp>
      <p:grpSp>
        <p:nvGrpSpPr>
          <p:cNvPr id="3" name="组合 2"/>
          <p:cNvGrpSpPr/>
          <p:nvPr/>
        </p:nvGrpSpPr>
        <p:grpSpPr>
          <a:xfrm>
            <a:off x="-21590" y="0"/>
            <a:ext cx="4894580" cy="1210945"/>
            <a:chOff x="-34" y="0"/>
            <a:chExt cx="7708" cy="1907"/>
          </a:xfrm>
        </p:grpSpPr>
        <p:sp>
          <p:nvSpPr>
            <p:cNvPr id="7"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endParaRPr>
            </a:p>
          </p:txBody>
        </p:sp>
        <p:sp>
          <p:nvSpPr>
            <p:cNvPr id="8"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panose="020F0502020204030204"/>
                  <a:ea typeface="Calibri" panose="020F0502020204030204"/>
                  <a:cs typeface="Calibri" panose="020F0502020204030204"/>
                  <a:sym typeface="Calibri" panose="020F0502020204030204"/>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panose="020F0502020204030204"/>
                <a:sym typeface="Calibri" panose="020F0502020204030204"/>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Jira 业务数据仪表板"/>
          <p:cNvSpPr txBox="1"/>
          <p:nvPr/>
        </p:nvSpPr>
        <p:spPr>
          <a:xfrm>
            <a:off x="16248402" y="1890365"/>
            <a:ext cx="33528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b="0">
                <a:latin typeface="Helvetica Neue" panose="02000503000000020004" charset="0"/>
                <a:ea typeface="黑体-简" panose="02000000000000000000" charset="-122"/>
                <a:cs typeface="Helvetica"/>
              </a:rPr>
              <a:t>电子银行业务一览</a:t>
            </a:r>
            <a:endParaRPr b="0">
              <a:latin typeface="Helvetica Neue" panose="02000503000000020004" charset="0"/>
              <a:ea typeface="黑体-简" panose="02000000000000000000" charset="-122"/>
              <a:cs typeface="Helvetica"/>
            </a:endParaRPr>
          </a:p>
        </p:txBody>
      </p:sp>
      <p:pic>
        <p:nvPicPr>
          <p:cNvPr id="2" name="图片 1"/>
          <p:cNvPicPr>
            <a:picLocks noChangeAspect="1"/>
          </p:cNvPicPr>
          <p:nvPr/>
        </p:nvPicPr>
        <p:blipFill>
          <a:blip r:embed="rId1"/>
          <a:stretch>
            <a:fillRect/>
          </a:stretch>
        </p:blipFill>
        <p:spPr>
          <a:xfrm>
            <a:off x="14096587" y="2668607"/>
            <a:ext cx="7656429" cy="4287600"/>
          </a:xfrm>
          <a:prstGeom prst="rect">
            <a:avLst/>
          </a:prstGeom>
          <a:ln>
            <a:noFill/>
          </a:ln>
          <a:effectLst>
            <a:outerShdw blurRad="292100" dist="139700" dir="2700000" algn="tl" rotWithShape="0">
              <a:srgbClr val="333333">
                <a:alpha val="65000"/>
              </a:srgbClr>
            </a:outerShdw>
          </a:effectLst>
        </p:spPr>
      </p:pic>
      <p:sp>
        <p:nvSpPr>
          <p:cNvPr id="13" name="Confluence 仪表看板"/>
          <p:cNvSpPr txBox="1"/>
          <p:nvPr/>
        </p:nvSpPr>
        <p:spPr>
          <a:xfrm>
            <a:off x="4340045" y="7472997"/>
            <a:ext cx="3764915"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Helvetica Neue" panose="02000503000000020004" charset="0"/>
                <a:ea typeface="黑体-简" panose="02000000000000000000" charset="-122"/>
              </a:rPr>
              <a:t>某产品销售数据大屏</a:t>
            </a:r>
            <a:endParaRPr sz="3200">
              <a:latin typeface="Helvetica Neue" panose="02000503000000020004" charset="0"/>
              <a:ea typeface="黑体-简" panose="02000000000000000000" charset="-122"/>
            </a:endParaRPr>
          </a:p>
        </p:txBody>
      </p:sp>
      <p:sp>
        <p:nvSpPr>
          <p:cNvPr id="14" name="Redmine 任务分析大屏"/>
          <p:cNvSpPr txBox="1"/>
          <p:nvPr/>
        </p:nvSpPr>
        <p:spPr>
          <a:xfrm>
            <a:off x="16045202" y="7480691"/>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Helvetica Neue" panose="02000503000000020004" charset="0"/>
                <a:ea typeface="黑体-简" panose="02000000000000000000" charset="-122"/>
                <a:cs typeface="Helvetica"/>
              </a:rPr>
              <a:t>某公司销售线索看板</a:t>
            </a:r>
            <a:endParaRPr>
              <a:latin typeface="Helvetica Neue" panose="02000503000000020004" charset="0"/>
              <a:ea typeface="黑体-简" panose="02000000000000000000" charset="-122"/>
              <a:cs typeface="Helvetica"/>
            </a:endParaRPr>
          </a:p>
        </p:txBody>
      </p:sp>
      <p:pic>
        <p:nvPicPr>
          <p:cNvPr id="15" name="图片 14"/>
          <p:cNvPicPr>
            <a:picLocks noChangeAspect="1"/>
          </p:cNvPicPr>
          <p:nvPr/>
        </p:nvPicPr>
        <p:blipFill>
          <a:blip r:embed="rId2"/>
          <a:stretch>
            <a:fillRect/>
          </a:stretch>
        </p:blipFill>
        <p:spPr>
          <a:xfrm>
            <a:off x="2416480" y="8340939"/>
            <a:ext cx="7612044" cy="428760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stretch>
            <a:fillRect/>
          </a:stretch>
        </p:blipFill>
        <p:spPr>
          <a:xfrm>
            <a:off x="14085050" y="8314410"/>
            <a:ext cx="7679503" cy="428760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2405225" y="2689111"/>
            <a:ext cx="7634554" cy="4287600"/>
          </a:xfrm>
          <a:prstGeom prst="rect">
            <a:avLst/>
          </a:prstGeom>
          <a:ln>
            <a:noFill/>
          </a:ln>
          <a:effectLst>
            <a:outerShdw blurRad="292100" dist="139700" dir="2700000" algn="tl" rotWithShape="0">
              <a:srgbClr val="333333">
                <a:alpha val="65000"/>
              </a:srgbClr>
            </a:outerShdw>
          </a:effectLst>
        </p:spPr>
      </p:pic>
      <p:sp>
        <p:nvSpPr>
          <p:cNvPr id="18" name="Confluence 仪表看板"/>
          <p:cNvSpPr txBox="1"/>
          <p:nvPr/>
        </p:nvSpPr>
        <p:spPr>
          <a:xfrm>
            <a:off x="4340045" y="1898060"/>
            <a:ext cx="3764915"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Helvetica Neue" panose="02000503000000020004" charset="0"/>
                <a:ea typeface="黑体-简" panose="02000000000000000000" charset="-122"/>
              </a:rPr>
              <a:t>某通讯公司运营数据</a:t>
            </a:r>
            <a:endParaRPr sz="3200">
              <a:latin typeface="Helvetica Neue" panose="02000503000000020004" charset="0"/>
              <a:ea typeface="黑体-简" panose="02000000000000000000" charset="-122"/>
            </a:endParaRPr>
          </a:p>
        </p:txBody>
      </p:sp>
      <p:sp>
        <p:nvSpPr>
          <p:cNvPr id="19" name="文本框 18"/>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latin typeface="Helvetica Neue" panose="02000503000000020004" charset="0"/>
                <a:ea typeface="黑体-简" panose="02000000000000000000" charset="-122"/>
              </a:rPr>
              <a:t>模版市场地址：</a:t>
            </a:r>
            <a:r>
              <a:rPr lang="zh-CN" altLang="en-US" sz="2800" dirty="0">
                <a:latin typeface="Helvetica Neue" panose="02000503000000020004" charset="0"/>
                <a:ea typeface="黑体-简" panose="02000000000000000000" charset="-122"/>
                <a:hlinkClick r:id="rId5"/>
              </a:rPr>
              <a:t>https://dataease.io/templates/</a:t>
            </a:r>
            <a:endParaRPr lang="en-US" altLang="zh-CN" sz="2800" dirty="0">
              <a:latin typeface="Helvetica Neue" panose="02000503000000020004" charset="0"/>
              <a:ea typeface="黑体-简" panose="02000000000000000000" charset="-122"/>
            </a:endParaRPr>
          </a:p>
        </p:txBody>
      </p:sp>
      <p:grpSp>
        <p:nvGrpSpPr>
          <p:cNvPr id="5" name="组合 4"/>
          <p:cNvGrpSpPr/>
          <p:nvPr/>
        </p:nvGrpSpPr>
        <p:grpSpPr>
          <a:xfrm>
            <a:off x="-21590" y="0"/>
            <a:ext cx="4894580" cy="1210945"/>
            <a:chOff x="-34" y="0"/>
            <a:chExt cx="7708" cy="1907"/>
          </a:xfrm>
        </p:grpSpPr>
        <p:sp>
          <p:nvSpPr>
            <p:cNvPr id="4"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endParaRPr>
            </a:p>
          </p:txBody>
        </p:sp>
        <p:sp>
          <p:nvSpPr>
            <p:cNvPr id="6"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panose="020F0502020204030204"/>
                  <a:ea typeface="Calibri" panose="020F0502020204030204"/>
                  <a:cs typeface="Calibri" panose="020F0502020204030204"/>
                  <a:sym typeface="Calibri" panose="020F0502020204030204"/>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panose="020F0502020204030204"/>
                <a:sym typeface="Calibri" panose="020F0502020204030204"/>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测试质量大屏"/>
          <p:cNvSpPr txBox="1"/>
          <p:nvPr/>
        </p:nvSpPr>
        <p:spPr>
          <a:xfrm>
            <a:off x="5047445" y="2032572"/>
            <a:ext cx="25400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Helvetica Neue" panose="02000503000000020004" charset="0"/>
                <a:ea typeface="黑体-简" panose="02000000000000000000" charset="-122"/>
              </a:rPr>
              <a:t>测试质量大屏</a:t>
            </a:r>
            <a:endParaRPr>
              <a:latin typeface="Helvetica Neue" panose="02000503000000020004" charset="0"/>
              <a:ea typeface="黑体-简" panose="02000000000000000000" charset="-122"/>
            </a:endParaRPr>
          </a:p>
        </p:txBody>
      </p:sp>
      <p:sp>
        <p:nvSpPr>
          <p:cNvPr id="503" name="运维安全审计大屏"/>
          <p:cNvSpPr txBox="1"/>
          <p:nvPr/>
        </p:nvSpPr>
        <p:spPr>
          <a:xfrm>
            <a:off x="16503880" y="2032572"/>
            <a:ext cx="33528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Helvetica Neue" panose="02000503000000020004" charset="0"/>
                <a:ea typeface="黑体-简" panose="02000000000000000000" charset="-122"/>
              </a:rPr>
              <a:t>运维安全审计大屏</a:t>
            </a:r>
            <a:endParaRPr>
              <a:latin typeface="Helvetica Neue" panose="02000503000000020004" charset="0"/>
              <a:ea typeface="黑体-简" panose="02000000000000000000" charset="-122"/>
            </a:endParaRPr>
          </a:p>
        </p:txBody>
      </p:sp>
      <p:pic>
        <p:nvPicPr>
          <p:cNvPr id="506" name="11-MeterSphere 测试质量大屏.png" descr="11-MeterSphere 测试质量大屏.png"/>
          <p:cNvPicPr>
            <a:picLocks noChangeAspect="1"/>
          </p:cNvPicPr>
          <p:nvPr/>
        </p:nvPicPr>
        <p:blipFill>
          <a:blip r:embed="rId1"/>
          <a:stretch>
            <a:fillRect/>
          </a:stretch>
        </p:blipFill>
        <p:spPr>
          <a:xfrm>
            <a:off x="2507444" y="2896134"/>
            <a:ext cx="7620001" cy="4286251"/>
          </a:xfrm>
          <a:prstGeom prst="rect">
            <a:avLst/>
          </a:prstGeom>
          <a:ln>
            <a:noFill/>
          </a:ln>
          <a:effectLst>
            <a:outerShdw blurRad="292100" dist="139700" dir="2700000" algn="tl" rotWithShape="0">
              <a:srgbClr val="333333">
                <a:alpha val="65000"/>
              </a:srgbClr>
            </a:outerShdw>
          </a:effectLst>
        </p:spPr>
      </p:pic>
      <p:pic>
        <p:nvPicPr>
          <p:cNvPr id="507" name="12-JumpServer 运维安全审计大屏.png" descr="12-JumpServer 运维安全审计大屏.png"/>
          <p:cNvPicPr>
            <a:picLocks noChangeAspect="1"/>
          </p:cNvPicPr>
          <p:nvPr/>
        </p:nvPicPr>
        <p:blipFill>
          <a:blip r:embed="rId2"/>
          <a:stretch>
            <a:fillRect/>
          </a:stretch>
        </p:blipFill>
        <p:spPr>
          <a:xfrm>
            <a:off x="14370279" y="2889784"/>
            <a:ext cx="7620001" cy="4286251"/>
          </a:xfrm>
          <a:prstGeom prst="rect">
            <a:avLst/>
          </a:prstGeom>
          <a:ln>
            <a:noFill/>
          </a:ln>
          <a:effectLst>
            <a:outerShdw blurRad="292100" dist="139700" dir="2700000" algn="tl" rotWithShape="0">
              <a:srgbClr val="333333">
                <a:alpha val="65000"/>
              </a:srgbClr>
            </a:outerShdw>
          </a:effectLst>
        </p:spPr>
      </p:pic>
      <p:sp>
        <p:nvSpPr>
          <p:cNvPr id="15" name="禅道业务数据分析大屏"/>
          <p:cNvSpPr txBox="1"/>
          <p:nvPr/>
        </p:nvSpPr>
        <p:spPr>
          <a:xfrm>
            <a:off x="4231470" y="7458572"/>
            <a:ext cx="417195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r>
              <a:rPr sz="3200">
                <a:latin typeface="Helvetica Neue" panose="02000503000000020004" charset="0"/>
                <a:ea typeface="黑体-简" panose="02000000000000000000" charset="-122"/>
              </a:rPr>
              <a:t>禅道业务数据分析大屏</a:t>
            </a:r>
            <a:endParaRPr sz="3200">
              <a:latin typeface="Helvetica Neue" panose="02000503000000020004" charset="0"/>
              <a:ea typeface="黑体-简" panose="02000000000000000000" charset="-122"/>
            </a:endParaRPr>
          </a:p>
        </p:txBody>
      </p:sp>
      <p:pic>
        <p:nvPicPr>
          <p:cNvPr id="16" name="08 - 禅道仪表板.png" descr="08 - 禅道仪表板.png"/>
          <p:cNvPicPr>
            <a:picLocks noChangeAspect="1"/>
          </p:cNvPicPr>
          <p:nvPr/>
        </p:nvPicPr>
        <p:blipFill>
          <a:blip r:embed="rId3"/>
          <a:stretch>
            <a:fillRect/>
          </a:stretch>
        </p:blipFill>
        <p:spPr>
          <a:xfrm>
            <a:off x="2507444" y="8310705"/>
            <a:ext cx="7620001" cy="4286251"/>
          </a:xfrm>
          <a:prstGeom prst="rect">
            <a:avLst/>
          </a:prstGeom>
          <a:ln>
            <a:noFill/>
          </a:ln>
          <a:effectLst>
            <a:outerShdw blurRad="292100" dist="139700" dir="2700000" algn="tl" rotWithShape="0">
              <a:srgbClr val="333333">
                <a:alpha val="65000"/>
              </a:srgbClr>
            </a:outerShdw>
          </a:effectLst>
        </p:spPr>
      </p:pic>
      <p:sp>
        <p:nvSpPr>
          <p:cNvPr id="17" name="云服务平台数据大屏"/>
          <p:cNvSpPr txBox="1"/>
          <p:nvPr/>
        </p:nvSpPr>
        <p:spPr>
          <a:xfrm>
            <a:off x="16300680" y="7422908"/>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Helvetica Neue" panose="02000503000000020004" charset="0"/>
                <a:ea typeface="黑体-简" panose="02000000000000000000" charset="-122"/>
              </a:rPr>
              <a:t>云服务平台数据大屏</a:t>
            </a:r>
            <a:endParaRPr>
              <a:latin typeface="Helvetica Neue" panose="02000503000000020004" charset="0"/>
              <a:ea typeface="黑体-简" panose="02000000000000000000" charset="-122"/>
            </a:endParaRPr>
          </a:p>
        </p:txBody>
      </p:sp>
      <p:pic>
        <p:nvPicPr>
          <p:cNvPr id="18" name="08 - 云服务平台数据大屏.png" descr="08 - 云服务平台数据大屏.png"/>
          <p:cNvPicPr>
            <a:picLocks noChangeAspect="1"/>
          </p:cNvPicPr>
          <p:nvPr/>
        </p:nvPicPr>
        <p:blipFill>
          <a:blip r:embed="rId4"/>
          <a:stretch>
            <a:fillRect/>
          </a:stretch>
        </p:blipFill>
        <p:spPr>
          <a:xfrm>
            <a:off x="14370279" y="8310705"/>
            <a:ext cx="7620001" cy="4286251"/>
          </a:xfrm>
          <a:prstGeom prst="rect">
            <a:avLst/>
          </a:prstGeom>
          <a:ln>
            <a:noFill/>
          </a:ln>
          <a:effectLst>
            <a:outerShdw blurRad="292100" dist="139700" dir="2700000" algn="tl" rotWithShape="0">
              <a:srgbClr val="333333">
                <a:alpha val="65000"/>
              </a:srgbClr>
            </a:outerShdw>
          </a:effectLst>
        </p:spPr>
      </p:pic>
      <p:sp>
        <p:nvSpPr>
          <p:cNvPr id="20" name="文本框 19"/>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latin typeface="Helvetica Neue" panose="02000503000000020004" charset="0"/>
                <a:ea typeface="黑体-简" panose="02000000000000000000" charset="-122"/>
              </a:rPr>
              <a:t>模版市场地址：</a:t>
            </a:r>
            <a:r>
              <a:rPr lang="zh-CN" altLang="en-US" sz="2800" dirty="0">
                <a:latin typeface="Helvetica Neue" panose="02000503000000020004" charset="0"/>
                <a:ea typeface="黑体-简" panose="02000000000000000000" charset="-122"/>
                <a:hlinkClick r:id="rId5"/>
              </a:rPr>
              <a:t>https://dataease.io/templates/</a:t>
            </a:r>
            <a:endParaRPr lang="en-US" altLang="zh-CN" sz="2800" dirty="0">
              <a:latin typeface="Helvetica Neue" panose="02000503000000020004" charset="0"/>
              <a:ea typeface="黑体-简" panose="02000000000000000000" charset="-122"/>
            </a:endParaRPr>
          </a:p>
        </p:txBody>
      </p:sp>
      <p:grpSp>
        <p:nvGrpSpPr>
          <p:cNvPr id="5" name="组合 4"/>
          <p:cNvGrpSpPr/>
          <p:nvPr/>
        </p:nvGrpSpPr>
        <p:grpSpPr>
          <a:xfrm>
            <a:off x="-21590" y="0"/>
            <a:ext cx="4894580" cy="1210945"/>
            <a:chOff x="-34" y="0"/>
            <a:chExt cx="7708" cy="1907"/>
          </a:xfrm>
        </p:grpSpPr>
        <p:sp>
          <p:nvSpPr>
            <p:cNvPr id="3"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Helvetica Neue" panose="02000503000000020004" charset="0"/>
                <a:ea typeface="黑体-简" panose="02000000000000000000" charset="-122"/>
                <a:sym typeface="Helvetica Neue" panose="02000503000000020004"/>
              </a:endParaRPr>
            </a:p>
          </p:txBody>
        </p:sp>
        <p:sp>
          <p:nvSpPr>
            <p:cNvPr id="4"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panose="020F0502020204030204"/>
                  <a:ea typeface="Calibri" panose="020F0502020204030204"/>
                  <a:cs typeface="Calibri" panose="020F0502020204030204"/>
                  <a:sym typeface="Calibri" panose="020F0502020204030204"/>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panose="020F0502020204030204"/>
                <a:sym typeface="Calibri" panose="020F0502020204030204"/>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b="0" dirty="0" err="1">
                <a:latin typeface="Helvetica Neue" panose="02000503000000020004" charset="0"/>
                <a:ea typeface="黑体-简" panose="02000000000000000000" charset="-122"/>
              </a:rPr>
              <a:t>数据可视化</a:t>
            </a:r>
            <a:r>
              <a:rPr lang="zh-CN" b="0" dirty="0">
                <a:latin typeface="Helvetica Neue" panose="02000503000000020004" charset="0"/>
                <a:ea typeface="黑体-简" panose="02000000000000000000" charset="-122"/>
              </a:rPr>
              <a:t>基础</a:t>
            </a:r>
            <a:endParaRPr lang="zh-CN" b="0" dirty="0">
              <a:latin typeface="Helvetica Neue" panose="02000503000000020004" charset="0"/>
              <a:ea typeface="黑体-简" panose="02000000000000000000"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rPr>
              <a:t>可视化图表类型</a:t>
            </a:r>
            <a:endParaRPr lang="zh-CN" dirty="0">
              <a:latin typeface="Helvetica Neue" panose="02000503000000020004" charset="0"/>
              <a:ea typeface="黑体-简" panose="02000000000000000000" charset="-122"/>
            </a:endParaRPr>
          </a:p>
        </p:txBody>
      </p:sp>
      <p:sp>
        <p:nvSpPr>
          <p:cNvPr id="210" name="2"/>
          <p:cNvSpPr/>
          <p:nvPr/>
        </p:nvSpPr>
        <p:spPr>
          <a:xfrm>
            <a:off x="1219835" y="4839970"/>
            <a:ext cx="1857375"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数据可视化的特点</a:t>
            </a:r>
            <a:endParaRPr lang="zh-CN" b="0" dirty="0">
              <a:latin typeface="Helvetica Neue" panose="02000503000000020004" charset="0"/>
              <a:ea typeface="黑体-简" panose="02000000000000000000"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rPr>
              <a:t>3</a:t>
            </a:r>
            <a:endParaRPr sz="8300">
              <a:latin typeface="Helvetica Neue" panose="02000503000000020004" charset="0"/>
              <a:ea typeface="黑体-简" panose="02000000000000000000"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数据可视化的挑战</a:t>
            </a:r>
            <a:endParaRPr lang="zh-CN" b="0" dirty="0">
              <a:latin typeface="Helvetica Neue" panose="02000503000000020004" charset="0"/>
              <a:ea typeface="黑体-简" panose="02000000000000000000"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Helvetica Neue" panose="02000503000000020004" charset="0"/>
                <a:ea typeface="黑体-简" panose="02000000000000000000" charset="-122"/>
                <a:cs typeface="Trebuchet MS Bold" panose="020B0703020202090204" charset="0"/>
              </a:rPr>
              <a:t>4</a:t>
            </a:r>
            <a:endParaRPr sz="8300">
              <a:latin typeface="Helvetica Neue" panose="02000503000000020004" charset="0"/>
              <a:ea typeface="黑体-简" panose="02000000000000000000"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a:t>
            </a:r>
            <a:endParaRPr lang="zh-CN" b="0" dirty="0">
              <a:latin typeface="Helvetica Neue" panose="02000503000000020004" charset="0"/>
              <a:ea typeface="黑体-简" panose="02000000000000000000"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数据可视化工具介绍</a:t>
            </a:r>
            <a:endParaRPr lang="zh-CN" b="0" dirty="0">
              <a:latin typeface="Helvetica Neue" panose="02000503000000020004" charset="0"/>
              <a:ea typeface="黑体-简" panose="02000000000000000000"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6</a:t>
            </a:r>
            <a:endParaRPr lang="en-US" sz="8300">
              <a:latin typeface="Helvetica Neue" panose="02000503000000020004" charset="0"/>
              <a:ea typeface="黑体-简" panose="02000000000000000000"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数据可视化分析过程</a:t>
            </a:r>
            <a:endParaRPr lang="zh-CN" b="0" dirty="0">
              <a:latin typeface="Helvetica Neue" panose="02000503000000020004" charset="0"/>
              <a:ea typeface="黑体-简" panose="02000000000000000000"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7</a:t>
            </a:r>
            <a:endParaRPr lang="en-US" sz="8300">
              <a:latin typeface="Helvetica Neue" panose="02000503000000020004" charset="0"/>
              <a:ea typeface="黑体-简" panose="02000000000000000000"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实验一</a:t>
            </a:r>
            <a:endParaRPr lang="zh-CN" b="0" dirty="0">
              <a:latin typeface="Helvetica Neue" panose="02000503000000020004" charset="0"/>
              <a:ea typeface="黑体-简" panose="02000000000000000000"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latin typeface="Helvetica Neue" panose="02000503000000020004" charset="0"/>
                <a:ea typeface="黑体-简" panose="02000000000000000000" charset="-122"/>
                <a:cs typeface="Trebuchet MS Bold" panose="020B0703020202090204" charset="0"/>
              </a:rPr>
              <a:t>8</a:t>
            </a:r>
            <a:endParaRPr lang="en-US" sz="8300">
              <a:latin typeface="Helvetica Neue" panose="02000503000000020004" charset="0"/>
              <a:ea typeface="黑体-简" panose="02000000000000000000"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08_4*l_h_i*1_1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08_4*l_h_i*1_1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08_4*l_h_i*1_1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08_4*l_h_i*1_2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08_4*l_h_i*1_2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08_4*l_h_i*1_2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08_4*l_h_i*1_3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08_4*l_h_i*1_3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08_4*l_h_i*1_3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08_4*l_h_i*1_4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08_4*l_h_i*1_4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08_4*l_h_i*1_4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08_4*l_h_f*1_1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38.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08_4*l_h_f*1_2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39.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08_4*l_h_f*1_3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08_4*l_h_f*1_4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1.xml><?xml version="1.0" encoding="utf-8"?>
<p:tagLst xmlns:p="http://schemas.openxmlformats.org/presentationml/2006/main">
  <p:tag name="KSO_WM_UNIT_RELATE_UNITID" val="diagram708_6*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08_6*a*1"/>
  <p:tag name="KSO_WM_TEMPLATE_CATEGORY" val="diagram"/>
  <p:tag name="KSO_WM_TEMPLATE_INDEX" val="708"/>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5_3*l_h_i*1_1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5_3*l_h_i*1_1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5_3*l_h_i*1_1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35_3*l_h_i*1_1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5_3*l_h_i*1_2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5_3*l_h_i*1_2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5_3*l_h_i*1_2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35_3*l_h_i*1_2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5_3*l_h_i*1_3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35_3*l_h_i*1_3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35_3*l_h_i*1_3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35_3*l_h_i*1_3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8.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3*l_h_f*1_1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69.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5_3*l_h_f*1_2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5_3*l_h_f*1_3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1.xml><?xml version="1.0" encoding="utf-8"?>
<p:tagLst xmlns:p="http://schemas.openxmlformats.org/presentationml/2006/main">
  <p:tag name="KSO_WM_UNIT_RELATE_UNITID" val="diagram735_3*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35_3*a*1"/>
  <p:tag name="KSO_WM_TEMPLATE_CATEGORY" val="diagram"/>
  <p:tag name="KSO_WM_TEMPLATE_INDEX" val="735"/>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46_6*l_h_i*1_2_2"/>
  <p:tag name="KSO_WM_TEMPLATE_CATEGORY" val="diagram"/>
  <p:tag name="KSO_WM_TEMPLATE_INDEX" val="20228046"/>
  <p:tag name="KSO_WM_UNIT_LAYERLEVEL" val="1_1_1"/>
  <p:tag name="KSO_WM_TAG_VERSION" val="1.0"/>
  <p:tag name="KSO_WM_BEAUTIFY_FLAG" val="#wm#"/>
  <p:tag name="KSO_WM_UNIT_LINE_FORE_SCHEMECOLOR_INDEX" val="6"/>
  <p:tag name="KSO_WM_UNIT_LINE_FILL_TYPE" val="2"/>
  <p:tag name="KSO_WM_UNIT_SHADOW_SCHEMECOLOR_INDEX" val="13"/>
  <p:tag name="KSO_WM_UNIT_TEXT_FILL_FORE_SCHEMECOLOR_INDEX" val="2"/>
  <p:tag name="KSO_WM_UNIT_TEXT_FILL_TYPE"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46_6*l_h_i*1_1_2"/>
  <p:tag name="KSO_WM_TEMPLATE_CATEGORY" val="diagram"/>
  <p:tag name="KSO_WM_TEMPLATE_INDEX" val="20228046"/>
  <p:tag name="KSO_WM_UNIT_LAYERLEVEL" val="1_1_1"/>
  <p:tag name="KSO_WM_TAG_VERSION" val="1.0"/>
  <p:tag name="KSO_WM_BEAUTIFY_FLAG" val="#wm#"/>
  <p:tag name="KSO_WM_UNIT_LINE_FORE_SCHEMECOLOR_INDEX" val="5"/>
  <p:tag name="KSO_WM_UNIT_LINE_FILL_TYPE" val="2"/>
  <p:tag name="KSO_WM_UNIT_SHADOW_SCHEMECOLOR_INDEX" val="13"/>
  <p:tag name="KSO_WM_UNIT_TEXT_FILL_FORE_SCHEMECOLOR_INDEX" val="2"/>
  <p:tag name="KSO_WM_UNIT_TEXT_FILL_TYPE" val="1"/>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28046_6*l_h_i*1_6_2"/>
  <p:tag name="KSO_WM_TEMPLATE_CATEGORY" val="diagram"/>
  <p:tag name="KSO_WM_TEMPLATE_INDEX" val="20228046"/>
  <p:tag name="KSO_WM_UNIT_LAYERLEVEL" val="1_1_1"/>
  <p:tag name="KSO_WM_TAG_VERSION" val="1.0"/>
  <p:tag name="KSO_WM_BEAUTIFY_FLAG" val="#wm#"/>
  <p:tag name="KSO_WM_UNIT_LINE_FORE_SCHEMECOLOR_INDEX" val="9"/>
  <p:tag name="KSO_WM_UNIT_LINE_FILL_TYPE" val="2"/>
  <p:tag name="KSO_WM_UNIT_SHADOW_SCHEMECOLOR_INDEX" val="13"/>
  <p:tag name="KSO_WM_UNIT_TEXT_FILL_FORE_SCHEMECOLOR_INDEX" val="2"/>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046_6*l_h_i*1_4_2"/>
  <p:tag name="KSO_WM_TEMPLATE_CATEGORY" val="diagram"/>
  <p:tag name="KSO_WM_TEMPLATE_INDEX" val="20228046"/>
  <p:tag name="KSO_WM_UNIT_LAYERLEVEL" val="1_1_1"/>
  <p:tag name="KSO_WM_TAG_VERSION" val="1.0"/>
  <p:tag name="KSO_WM_BEAUTIFY_FLAG" val="#wm#"/>
  <p:tag name="KSO_WM_UNIT_LINE_FORE_SCHEMECOLOR_INDEX" val="8"/>
  <p:tag name="KSO_WM_UNIT_LINE_FILL_TYPE" val="2"/>
  <p:tag name="KSO_WM_UNIT_SHADOW_SCHEMECOLOR_INDEX" val="13"/>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46_6*l_h_i*1_3_2"/>
  <p:tag name="KSO_WM_TEMPLATE_CATEGORY" val="diagram"/>
  <p:tag name="KSO_WM_TEMPLATE_INDEX" val="20228046"/>
  <p:tag name="KSO_WM_UNIT_LAYERLEVEL" val="1_1_1"/>
  <p:tag name="KSO_WM_TAG_VERSION" val="1.0"/>
  <p:tag name="KSO_WM_BEAUTIFY_FLAG" val="#wm#"/>
  <p:tag name="KSO_WM_UNIT_LINE_FORE_SCHEMECOLOR_INDEX" val="7"/>
  <p:tag name="KSO_WM_UNIT_LINE_FILL_TYPE" val="2"/>
  <p:tag name="KSO_WM_UNIT_SHADOW_SCHEMECOLOR_INDEX" val="13"/>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46_6*l_h_i*1_5_2"/>
  <p:tag name="KSO_WM_TEMPLATE_CATEGORY" val="diagram"/>
  <p:tag name="KSO_WM_TEMPLATE_INDEX" val="20228046"/>
  <p:tag name="KSO_WM_UNIT_LAYERLEVEL" val="1_1_1"/>
  <p:tag name="KSO_WM_TAG_VERSION" val="1.0"/>
  <p:tag name="KSO_WM_BEAUTIFY_FLAG" val="#wm#"/>
  <p:tag name="KSO_WM_UNIT_LINE_FORE_SCHEMECOLOR_INDEX" val="9"/>
  <p:tag name="KSO_WM_UNIT_LINE_FILL_TYPE" val="2"/>
  <p:tag name="KSO_WM_UNIT_SHADOW_SCHEMECOLOR_INDEX" val="13"/>
  <p:tag name="KSO_WM_UNIT_TEXT_FILL_FORE_SCHEMECOLOR_INDEX" val="2"/>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FILL_FORE_SCHEMECOLOR_INDEX" val="5"/>
  <p:tag name="KSO_WM_UNIT_FILL_TYPE" val="1"/>
  <p:tag name="KSO_WM_UNIT_SHADOW_SCHEMECOLOR_INDEX" val="13"/>
  <p:tag name="KSO_WM_UNIT_TEXT_FILL_FORE_SCHEMECOLOR_INDEX" val="2"/>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FILL_FORE_SCHEMECOLOR_INDEX" val="6"/>
  <p:tag name="KSO_WM_UNIT_FILL_TYPE" val="1"/>
  <p:tag name="KSO_WM_UNIT_SHADOW_SCHEMECOLOR_INDEX" val="13"/>
  <p:tag name="KSO_WM_UNIT_TEXT_FILL_FORE_SCHEMECOLOR_INDEX" val="2"/>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2"/>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2"/>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FILL_FORE_SCHEMECOLOR_INDEX" val="10"/>
  <p:tag name="KSO_WM_UNIT_FILL_TYPE" val="1"/>
  <p:tag name="KSO_WM_UNIT_SHADOW_SCHEMECOLOR_INDEX" val="13"/>
  <p:tag name="KSO_WM_UNIT_TEXT_FILL_FORE_SCHEMECOLOR_INDEX" val="2"/>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FILL_FORE_SCHEMECOLOR_INDEX" val="7"/>
  <p:tag name="KSO_WM_UNIT_FILL_TYPE" val="1"/>
  <p:tag name="KSO_WM_UNIT_SHADOW_SCHEMECOLOR_INDEX" val="13"/>
  <p:tag name="KSO_WM_UNIT_TEXT_FILL_FORE_SCHEMECOLOR_INDEX" val="2"/>
  <p:tag name="KSO_WM_UNIT_TEXT_FILL_TYPE" val="1"/>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TEXT_FILL_FORE_SCHEMECOLOR_INDEX" val="6"/>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TEXT_FILL_FORE_SCHEMECOLOR_INDEX" val="5"/>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TEXT_FILL_FORE_SCHEMECOLOR_INDEX" val="7"/>
  <p:tag name="KSO_WM_UNIT_TEXT_FILL_TYPE"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TEXT_FILL_FORE_SCHEMECOLOR_INDEX" val="8"/>
  <p:tag name="KSO_WM_UNIT_TEXT_FILL_TYPE" val="1"/>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TEXT_FILL_FORE_SCHEMECOLOR_INDEX" val="9"/>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TEXT_FILL_FORE_SCHEMECOLOR_INDEX" val="10"/>
  <p:tag name="KSO_WM_UNIT_TEXT_FILL_TYPE" val="1"/>
</p:tagLst>
</file>

<file path=ppt/tags/tag24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46_6*l_h_a*1_1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46_6*l_h_a*1_3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46_6*l_h_a*1_2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46_6*l_h_a*1_4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46_6*l_h_a*1_5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46_6*l_h_a*1_6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8.xml><?xml version="1.0" encoding="utf-8"?>
<p:tagLst xmlns:p="http://schemas.openxmlformats.org/presentationml/2006/main">
  <p:tag name="KSO_WM_UNIT_ISCONTENTSTITLE" val="0"/>
  <p:tag name="KSO_WM_UNIT_ISNUMDGMTITLE" val="0"/>
  <p:tag name="KSO_WM_UNIT_PRESET_TEXT" val="添加大标题内容"/>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28046_6*a*1"/>
  <p:tag name="KSO_WM_TEMPLATE_CATEGORY" val="diagram"/>
  <p:tag name="KSO_WM_TEMPLATE_INDEX" val="20228046"/>
  <p:tag name="KSO_WM_UNIT_LAYERLEVEL" val="1"/>
  <p:tag name="KSO_WM_TAG_VERSION" val="1.0"/>
  <p:tag name="KSO_WM_BEAUTIFY_FLAG" val="#wm#"/>
  <p:tag name="KSO_WM_UNIT_TEXT_FILL_FORE_SCHEMECOLOR_INDEX" val="13"/>
  <p:tag name="KSO_WM_UNIT_TEXT_FILL_TYPE"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28046_6*i*1"/>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28046_6*i*2"/>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28046_6*i*3"/>
  <p:tag name="KSO_WM_TEMPLATE_CATEGORY" val="diagram"/>
  <p:tag name="KSO_WM_TEMPLATE_INDEX" val="20228046"/>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228046_6*i*4"/>
  <p:tag name="KSO_WM_TEMPLATE_CATEGORY" val="diagram"/>
  <p:tag name="KSO_WM_TEMPLATE_INDEX" val="20228046"/>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228046_6*i*5"/>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diagram20228046_6*i*6"/>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commondata" val="eyJoZGlkIjoiZGNiMDZmYTA0ZDc5OWNlNzRkODkxZjQxYjM1NDJiZjQifQ=="/>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5_4*l_h_i*1_1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5_4*l_h_i*1_1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5_4*l_h_i*1_1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35_4*l_h_i*1_1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5_4*l_h_i*1_2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5_4*l_h_i*1_2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5_4*l_h_i*1_2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35_4*l_h_i*1_2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5_4*l_h_i*1_3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35_4*l_h_i*1_3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35_4*l_h_i*1_3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35_4*l_h_i*1_3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35_4*l_h_i*1_4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35_4*l_h_i*1_4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35_4*l_h_i*1_4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35_4*l_h_i*1_4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6.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87.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5_4*l_h_f*1_2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88.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5_4*l_h_f*1_3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89.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35_4*l_h_f*1_4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RELATE_UNITID" val="diagram735_4*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35_4*a*1"/>
  <p:tag name="KSO_WM_TEMPLATE_CATEGORY" val="diagram"/>
  <p:tag name="KSO_WM_TEMPLATE_INDEX" val="735"/>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91.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2.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3.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4.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4743</Words>
  <Application>WPS 演示</Application>
  <PresentationFormat>自定义</PresentationFormat>
  <Paragraphs>865</Paragraphs>
  <Slides>44</Slides>
  <Notes>14</Notes>
  <HiddenSlides>0</HiddenSlides>
  <MMClips>0</MMClips>
  <ScaleCrop>false</ScaleCrop>
  <HeadingPairs>
    <vt:vector size="6" baseType="variant">
      <vt:variant>
        <vt:lpstr>已用的字体</vt:lpstr>
      </vt:variant>
      <vt:variant>
        <vt:i4>28</vt:i4>
      </vt:variant>
      <vt:variant>
        <vt:lpstr>主题</vt:lpstr>
      </vt:variant>
      <vt:variant>
        <vt:i4>3</vt:i4>
      </vt:variant>
      <vt:variant>
        <vt:lpstr>幻灯片标题</vt:lpstr>
      </vt:variant>
      <vt:variant>
        <vt:i4>44</vt:i4>
      </vt:variant>
    </vt:vector>
  </HeadingPairs>
  <TitlesOfParts>
    <vt:vector size="75" baseType="lpstr">
      <vt:lpstr>Arial</vt:lpstr>
      <vt:lpstr>宋体</vt:lpstr>
      <vt:lpstr>Wingdings</vt:lpstr>
      <vt:lpstr>Helvetica Neue</vt:lpstr>
      <vt:lpstr>Helvetica Neue Medium</vt:lpstr>
      <vt:lpstr>Helvetica Neue Light</vt:lpstr>
      <vt:lpstr>Helvetica Neue Thin</vt:lpstr>
      <vt:lpstr>DejaVu Math TeX Gyre</vt:lpstr>
      <vt:lpstr>Helvetica Light</vt:lpstr>
      <vt:lpstr>Alibaba PuHuiTi 3.0 55 Regular</vt:lpstr>
      <vt:lpstr>Trebuchet MS</vt:lpstr>
      <vt:lpstr>Helvetica Neue</vt:lpstr>
      <vt:lpstr>黑体-简</vt:lpstr>
      <vt:lpstr>Helvetica</vt:lpstr>
      <vt:lpstr>Trebuchet MS Bold</vt:lpstr>
      <vt:lpstr>Calibri</vt:lpstr>
      <vt:lpstr>PingFang SC Semibold</vt:lpstr>
      <vt:lpstr>PingFang SC</vt:lpstr>
      <vt:lpstr>微软雅黑</vt:lpstr>
      <vt:lpstr>Arial Unicode MS</vt:lpstr>
      <vt:lpstr>Wingdings</vt:lpstr>
      <vt:lpstr>汉仪中宋S</vt:lpstr>
      <vt:lpstr>思源黑体 CN Regular</vt:lpstr>
      <vt:lpstr>Times Roman</vt:lpstr>
      <vt:lpstr>Heiti SC Medium</vt:lpstr>
      <vt:lpstr>黑体</vt:lpstr>
      <vt:lpstr>Trebuchet MS</vt:lpstr>
      <vt:lpstr>Segoe Print</vt:lpstr>
      <vt:lpstr>26_BasicWhite</vt:lpstr>
      <vt:lpstr>White</vt:lpstr>
      <vt:lpstr>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昔年</cp:lastModifiedBy>
  <cp:revision>841</cp:revision>
  <dcterms:created xsi:type="dcterms:W3CDTF">2024-02-04T02:53:00Z</dcterms:created>
  <dcterms:modified xsi:type="dcterms:W3CDTF">2024-04-02T08:49:44Z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2052-12.1.0.16417</vt:lpwstr>
  </property>
</Properties>
</file>